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9" r:id="rId4"/>
    <p:sldId id="260" r:id="rId5"/>
    <p:sldId id="261" r:id="rId6"/>
    <p:sldId id="259" r:id="rId7"/>
    <p:sldId id="263" r:id="rId8"/>
    <p:sldId id="270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3FFCDE-8EFB-4CAC-8BA8-F47C0BFAB7E8}" type="doc">
      <dgm:prSet loTypeId="urn:microsoft.com/office/officeart/2005/8/layout/venn2" loCatId="relationship" qsTypeId="urn:microsoft.com/office/officeart/2005/8/quickstyle/3d7" qsCatId="3D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08CA91AC-0838-47CD-AF4B-392E3F008D9A}">
      <dgm:prSet phldrT="[Texto]"/>
      <dgm:spPr/>
      <dgm:t>
        <a:bodyPr/>
        <a:lstStyle/>
        <a:p>
          <a:r>
            <a:rPr lang="es-MX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CULTURE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27F32F-2534-4642-A5B2-DCDEEAA735C9}" type="parTrans" cxnId="{D67E3E55-0D2F-4719-9F9F-6BF20797F48D}">
      <dgm:prSet/>
      <dgm:spPr/>
      <dgm:t>
        <a:bodyPr/>
        <a:lstStyle/>
        <a:p>
          <a:endParaRPr lang="es-EC"/>
        </a:p>
      </dgm:t>
    </dgm:pt>
    <dgm:pt modelId="{11F0823A-794C-47DF-A7AC-F0FC0213CB18}" type="sibTrans" cxnId="{D67E3E55-0D2F-4719-9F9F-6BF20797F48D}">
      <dgm:prSet/>
      <dgm:spPr/>
      <dgm:t>
        <a:bodyPr/>
        <a:lstStyle/>
        <a:p>
          <a:endParaRPr lang="es-EC"/>
        </a:p>
      </dgm:t>
    </dgm:pt>
    <dgm:pt modelId="{AD000FB0-FDFE-44FF-A30D-74311B1762B5}">
      <dgm:prSet phldrT="[Texto]"/>
      <dgm:spPr/>
      <dgm:t>
        <a:bodyPr/>
        <a:lstStyle/>
        <a:p>
          <a:r>
            <a:rPr lang="es-EC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CULTURE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F71006-DCBB-4D72-87F2-B64DAA3CF429}" type="parTrans" cxnId="{C4E05B11-EA4E-4C44-AC96-F4D1FCFA4720}">
      <dgm:prSet/>
      <dgm:spPr/>
      <dgm:t>
        <a:bodyPr/>
        <a:lstStyle/>
        <a:p>
          <a:endParaRPr lang="es-EC"/>
        </a:p>
      </dgm:t>
    </dgm:pt>
    <dgm:pt modelId="{E6560D73-AB9B-41E8-8789-D010BA2D4C4C}" type="sibTrans" cxnId="{C4E05B11-EA4E-4C44-AC96-F4D1FCFA4720}">
      <dgm:prSet/>
      <dgm:spPr/>
      <dgm:t>
        <a:bodyPr/>
        <a:lstStyle/>
        <a:p>
          <a:endParaRPr lang="es-EC"/>
        </a:p>
      </dgm:t>
    </dgm:pt>
    <dgm:pt modelId="{E733AFC1-B211-4976-804A-E08C16069841}">
      <dgm:prSet phldrT="[Texto]"/>
      <dgm:spPr/>
      <dgm:t>
        <a:bodyPr/>
        <a:lstStyle/>
        <a:p>
          <a:r>
            <a:rPr lang="es-MX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WESTERN JOURNALISTIC CULTURE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D82D27-3E30-44AF-A5D6-FB2FFB6C0B18}" type="parTrans" cxnId="{F771EB26-AEFD-4113-B96B-A4205493394A}">
      <dgm:prSet/>
      <dgm:spPr/>
      <dgm:t>
        <a:bodyPr/>
        <a:lstStyle/>
        <a:p>
          <a:endParaRPr lang="es-EC"/>
        </a:p>
      </dgm:t>
    </dgm:pt>
    <dgm:pt modelId="{79BFAC18-9B86-40C3-B681-BF6432980109}" type="sibTrans" cxnId="{F771EB26-AEFD-4113-B96B-A4205493394A}">
      <dgm:prSet/>
      <dgm:spPr/>
      <dgm:t>
        <a:bodyPr/>
        <a:lstStyle/>
        <a:p>
          <a:endParaRPr lang="es-EC"/>
        </a:p>
      </dgm:t>
    </dgm:pt>
    <dgm:pt modelId="{E65E657B-EE6E-4F93-832A-40445027EF4E}">
      <dgm:prSet phldrT="[Texto]"/>
      <dgm:spPr/>
      <dgm:t>
        <a:bodyPr/>
        <a:lstStyle/>
        <a:p>
          <a:r>
            <a:rPr lang="es-MX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CULTURE of   ECUADOR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933CC6-BBCD-4C0E-855E-007CAFB29C40}" type="parTrans" cxnId="{A0004724-5076-4C6A-B71B-66CBAFF4F73C}">
      <dgm:prSet/>
      <dgm:spPr/>
      <dgm:t>
        <a:bodyPr/>
        <a:lstStyle/>
        <a:p>
          <a:endParaRPr lang="es-EC"/>
        </a:p>
      </dgm:t>
    </dgm:pt>
    <dgm:pt modelId="{66CFF394-F13A-48D3-B1B9-2F254AD47A6F}" type="sibTrans" cxnId="{A0004724-5076-4C6A-B71B-66CBAFF4F73C}">
      <dgm:prSet/>
      <dgm:spPr/>
      <dgm:t>
        <a:bodyPr/>
        <a:lstStyle/>
        <a:p>
          <a:endParaRPr lang="es-EC"/>
        </a:p>
      </dgm:t>
    </dgm:pt>
    <dgm:pt modelId="{AE77EC73-BBC7-400D-B55C-948ECC1BDED8}" type="pres">
      <dgm:prSet presAssocID="{AC3FFCDE-8EFB-4CAC-8BA8-F47C0BFAB7E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16A87A3-02CD-42D2-8606-DB912E8A7B31}" type="pres">
      <dgm:prSet presAssocID="{AC3FFCDE-8EFB-4CAC-8BA8-F47C0BFAB7E8}" presName="comp1" presStyleCnt="0"/>
      <dgm:spPr/>
      <dgm:t>
        <a:bodyPr/>
        <a:lstStyle/>
        <a:p>
          <a:endParaRPr lang="es-EC"/>
        </a:p>
      </dgm:t>
    </dgm:pt>
    <dgm:pt modelId="{4508D19A-67F5-46B7-9050-961C696F2F17}" type="pres">
      <dgm:prSet presAssocID="{AC3FFCDE-8EFB-4CAC-8BA8-F47C0BFAB7E8}" presName="circle1" presStyleLbl="node1" presStyleIdx="0" presStyleCnt="4"/>
      <dgm:spPr/>
      <dgm:t>
        <a:bodyPr/>
        <a:lstStyle/>
        <a:p>
          <a:endParaRPr lang="es-EC"/>
        </a:p>
      </dgm:t>
    </dgm:pt>
    <dgm:pt modelId="{575FD2C2-B354-4CC6-8F1E-2EAAFF6E850C}" type="pres">
      <dgm:prSet presAssocID="{AC3FFCDE-8EFB-4CAC-8BA8-F47C0BFAB7E8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8E1F77F-D183-48C3-BE34-EA97FC501E3B}" type="pres">
      <dgm:prSet presAssocID="{AC3FFCDE-8EFB-4CAC-8BA8-F47C0BFAB7E8}" presName="comp2" presStyleCnt="0"/>
      <dgm:spPr/>
      <dgm:t>
        <a:bodyPr/>
        <a:lstStyle/>
        <a:p>
          <a:endParaRPr lang="es-EC"/>
        </a:p>
      </dgm:t>
    </dgm:pt>
    <dgm:pt modelId="{9D2A0AC0-D582-4452-B885-1A557A49DF10}" type="pres">
      <dgm:prSet presAssocID="{AC3FFCDE-8EFB-4CAC-8BA8-F47C0BFAB7E8}" presName="circle2" presStyleLbl="node1" presStyleIdx="1" presStyleCnt="4"/>
      <dgm:spPr/>
      <dgm:t>
        <a:bodyPr/>
        <a:lstStyle/>
        <a:p>
          <a:endParaRPr lang="es-EC"/>
        </a:p>
      </dgm:t>
    </dgm:pt>
    <dgm:pt modelId="{2519002F-A654-4FA3-A4CF-AC1D0D2208AF}" type="pres">
      <dgm:prSet presAssocID="{AC3FFCDE-8EFB-4CAC-8BA8-F47C0BFAB7E8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A840500-923E-4A0C-9AD3-4F5CAF15A6F8}" type="pres">
      <dgm:prSet presAssocID="{AC3FFCDE-8EFB-4CAC-8BA8-F47C0BFAB7E8}" presName="comp3" presStyleCnt="0"/>
      <dgm:spPr/>
      <dgm:t>
        <a:bodyPr/>
        <a:lstStyle/>
        <a:p>
          <a:endParaRPr lang="es-EC"/>
        </a:p>
      </dgm:t>
    </dgm:pt>
    <dgm:pt modelId="{CF2F1554-B09E-4D2C-BEEF-95A21770DF97}" type="pres">
      <dgm:prSet presAssocID="{AC3FFCDE-8EFB-4CAC-8BA8-F47C0BFAB7E8}" presName="circle3" presStyleLbl="node1" presStyleIdx="2" presStyleCnt="4"/>
      <dgm:spPr/>
      <dgm:t>
        <a:bodyPr/>
        <a:lstStyle/>
        <a:p>
          <a:endParaRPr lang="es-EC"/>
        </a:p>
      </dgm:t>
    </dgm:pt>
    <dgm:pt modelId="{078AB228-D5AD-4B39-968B-B314A99379E5}" type="pres">
      <dgm:prSet presAssocID="{AC3FFCDE-8EFB-4CAC-8BA8-F47C0BFAB7E8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B514057-B9B5-42F0-8C1E-B458021D9B04}" type="pres">
      <dgm:prSet presAssocID="{AC3FFCDE-8EFB-4CAC-8BA8-F47C0BFAB7E8}" presName="comp4" presStyleCnt="0"/>
      <dgm:spPr/>
      <dgm:t>
        <a:bodyPr/>
        <a:lstStyle/>
        <a:p>
          <a:endParaRPr lang="es-EC"/>
        </a:p>
      </dgm:t>
    </dgm:pt>
    <dgm:pt modelId="{4F08B245-A500-4498-A46E-D7C33D0215C9}" type="pres">
      <dgm:prSet presAssocID="{AC3FFCDE-8EFB-4CAC-8BA8-F47C0BFAB7E8}" presName="circle4" presStyleLbl="node1" presStyleIdx="3" presStyleCnt="4"/>
      <dgm:spPr/>
      <dgm:t>
        <a:bodyPr/>
        <a:lstStyle/>
        <a:p>
          <a:endParaRPr lang="es-EC"/>
        </a:p>
      </dgm:t>
    </dgm:pt>
    <dgm:pt modelId="{F0CF10FD-74FC-4D42-9DF8-6EE750EC90C6}" type="pres">
      <dgm:prSet presAssocID="{AC3FFCDE-8EFB-4CAC-8BA8-F47C0BFAB7E8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67E3E55-0D2F-4719-9F9F-6BF20797F48D}" srcId="{AC3FFCDE-8EFB-4CAC-8BA8-F47C0BFAB7E8}" destId="{08CA91AC-0838-47CD-AF4B-392E3F008D9A}" srcOrd="0" destOrd="0" parTransId="{7327F32F-2534-4642-A5B2-DCDEEAA735C9}" sibTransId="{11F0823A-794C-47DF-A7AC-F0FC0213CB18}"/>
    <dgm:cxn modelId="{1454BF2D-978C-4E93-B047-FD26E2D36118}" type="presOf" srcId="{E65E657B-EE6E-4F93-832A-40445027EF4E}" destId="{F0CF10FD-74FC-4D42-9DF8-6EE750EC90C6}" srcOrd="1" destOrd="0" presId="urn:microsoft.com/office/officeart/2005/8/layout/venn2"/>
    <dgm:cxn modelId="{993F18AC-4EBA-46D9-B686-AD0D5C6DFC1C}" type="presOf" srcId="{E733AFC1-B211-4976-804A-E08C16069841}" destId="{CF2F1554-B09E-4D2C-BEEF-95A21770DF97}" srcOrd="0" destOrd="0" presId="urn:microsoft.com/office/officeart/2005/8/layout/venn2"/>
    <dgm:cxn modelId="{155420FF-156F-427D-AAE8-D5543D555A62}" type="presOf" srcId="{08CA91AC-0838-47CD-AF4B-392E3F008D9A}" destId="{4508D19A-67F5-46B7-9050-961C696F2F17}" srcOrd="0" destOrd="0" presId="urn:microsoft.com/office/officeart/2005/8/layout/venn2"/>
    <dgm:cxn modelId="{FBC7A081-FC30-4C60-8024-6A97DD7BE8EA}" type="presOf" srcId="{AD000FB0-FDFE-44FF-A30D-74311B1762B5}" destId="{9D2A0AC0-D582-4452-B885-1A557A49DF10}" srcOrd="0" destOrd="0" presId="urn:microsoft.com/office/officeart/2005/8/layout/venn2"/>
    <dgm:cxn modelId="{B5ACC436-2044-44EF-A8EE-1780E264B1B8}" type="presOf" srcId="{E733AFC1-B211-4976-804A-E08C16069841}" destId="{078AB228-D5AD-4B39-968B-B314A99379E5}" srcOrd="1" destOrd="0" presId="urn:microsoft.com/office/officeart/2005/8/layout/venn2"/>
    <dgm:cxn modelId="{F771EB26-AEFD-4113-B96B-A4205493394A}" srcId="{AC3FFCDE-8EFB-4CAC-8BA8-F47C0BFAB7E8}" destId="{E733AFC1-B211-4976-804A-E08C16069841}" srcOrd="2" destOrd="0" parTransId="{AAD82D27-3E30-44AF-A5D6-FB2FFB6C0B18}" sibTransId="{79BFAC18-9B86-40C3-B681-BF6432980109}"/>
    <dgm:cxn modelId="{C4E05B11-EA4E-4C44-AC96-F4D1FCFA4720}" srcId="{AC3FFCDE-8EFB-4CAC-8BA8-F47C0BFAB7E8}" destId="{AD000FB0-FDFE-44FF-A30D-74311B1762B5}" srcOrd="1" destOrd="0" parTransId="{92F71006-DCBB-4D72-87F2-B64DAA3CF429}" sibTransId="{E6560D73-AB9B-41E8-8789-D010BA2D4C4C}"/>
    <dgm:cxn modelId="{DDA7ADE3-9823-47B8-9726-F10F1F2DC2C7}" type="presOf" srcId="{AC3FFCDE-8EFB-4CAC-8BA8-F47C0BFAB7E8}" destId="{AE77EC73-BBC7-400D-B55C-948ECC1BDED8}" srcOrd="0" destOrd="0" presId="urn:microsoft.com/office/officeart/2005/8/layout/venn2"/>
    <dgm:cxn modelId="{5A5CC0CF-6189-4015-80D5-03B60BEF146C}" type="presOf" srcId="{08CA91AC-0838-47CD-AF4B-392E3F008D9A}" destId="{575FD2C2-B354-4CC6-8F1E-2EAAFF6E850C}" srcOrd="1" destOrd="0" presId="urn:microsoft.com/office/officeart/2005/8/layout/venn2"/>
    <dgm:cxn modelId="{B4223D51-4A2F-447C-90E8-440ED8159083}" type="presOf" srcId="{E65E657B-EE6E-4F93-832A-40445027EF4E}" destId="{4F08B245-A500-4498-A46E-D7C33D0215C9}" srcOrd="0" destOrd="0" presId="urn:microsoft.com/office/officeart/2005/8/layout/venn2"/>
    <dgm:cxn modelId="{A0004724-5076-4C6A-B71B-66CBAFF4F73C}" srcId="{AC3FFCDE-8EFB-4CAC-8BA8-F47C0BFAB7E8}" destId="{E65E657B-EE6E-4F93-832A-40445027EF4E}" srcOrd="3" destOrd="0" parTransId="{B9933CC6-BBCD-4C0E-855E-007CAFB29C40}" sibTransId="{66CFF394-F13A-48D3-B1B9-2F254AD47A6F}"/>
    <dgm:cxn modelId="{896ED300-46E9-46A4-B338-DF214459694E}" type="presOf" srcId="{AD000FB0-FDFE-44FF-A30D-74311B1762B5}" destId="{2519002F-A654-4FA3-A4CF-AC1D0D2208AF}" srcOrd="1" destOrd="0" presId="urn:microsoft.com/office/officeart/2005/8/layout/venn2"/>
    <dgm:cxn modelId="{BB46ABE0-938D-4F6B-9E87-5228F47FDBCD}" type="presParOf" srcId="{AE77EC73-BBC7-400D-B55C-948ECC1BDED8}" destId="{E16A87A3-02CD-42D2-8606-DB912E8A7B31}" srcOrd="0" destOrd="0" presId="urn:microsoft.com/office/officeart/2005/8/layout/venn2"/>
    <dgm:cxn modelId="{27A00C8E-D70F-42E3-AADD-F82F915F7E20}" type="presParOf" srcId="{E16A87A3-02CD-42D2-8606-DB912E8A7B31}" destId="{4508D19A-67F5-46B7-9050-961C696F2F17}" srcOrd="0" destOrd="0" presId="urn:microsoft.com/office/officeart/2005/8/layout/venn2"/>
    <dgm:cxn modelId="{E6D3D42A-8151-4ACC-BE28-F745FF25E50C}" type="presParOf" srcId="{E16A87A3-02CD-42D2-8606-DB912E8A7B31}" destId="{575FD2C2-B354-4CC6-8F1E-2EAAFF6E850C}" srcOrd="1" destOrd="0" presId="urn:microsoft.com/office/officeart/2005/8/layout/venn2"/>
    <dgm:cxn modelId="{DCF24DC0-870C-4E60-964B-4D56A07570A7}" type="presParOf" srcId="{AE77EC73-BBC7-400D-B55C-948ECC1BDED8}" destId="{98E1F77F-D183-48C3-BE34-EA97FC501E3B}" srcOrd="1" destOrd="0" presId="urn:microsoft.com/office/officeart/2005/8/layout/venn2"/>
    <dgm:cxn modelId="{69F3CCFE-0C05-41F9-B599-5FB842707C2C}" type="presParOf" srcId="{98E1F77F-D183-48C3-BE34-EA97FC501E3B}" destId="{9D2A0AC0-D582-4452-B885-1A557A49DF10}" srcOrd="0" destOrd="0" presId="urn:microsoft.com/office/officeart/2005/8/layout/venn2"/>
    <dgm:cxn modelId="{81BE7C4B-5934-4E37-9A31-EEC88E78AD6E}" type="presParOf" srcId="{98E1F77F-D183-48C3-BE34-EA97FC501E3B}" destId="{2519002F-A654-4FA3-A4CF-AC1D0D2208AF}" srcOrd="1" destOrd="0" presId="urn:microsoft.com/office/officeart/2005/8/layout/venn2"/>
    <dgm:cxn modelId="{63548344-2C72-4346-8753-030461DDF8C8}" type="presParOf" srcId="{AE77EC73-BBC7-400D-B55C-948ECC1BDED8}" destId="{7A840500-923E-4A0C-9AD3-4F5CAF15A6F8}" srcOrd="2" destOrd="0" presId="urn:microsoft.com/office/officeart/2005/8/layout/venn2"/>
    <dgm:cxn modelId="{CC988FD0-CE7B-4414-BD41-0770C92F171C}" type="presParOf" srcId="{7A840500-923E-4A0C-9AD3-4F5CAF15A6F8}" destId="{CF2F1554-B09E-4D2C-BEEF-95A21770DF97}" srcOrd="0" destOrd="0" presId="urn:microsoft.com/office/officeart/2005/8/layout/venn2"/>
    <dgm:cxn modelId="{83096A85-7E43-43D4-BA1B-753517B8D393}" type="presParOf" srcId="{7A840500-923E-4A0C-9AD3-4F5CAF15A6F8}" destId="{078AB228-D5AD-4B39-968B-B314A99379E5}" srcOrd="1" destOrd="0" presId="urn:microsoft.com/office/officeart/2005/8/layout/venn2"/>
    <dgm:cxn modelId="{7167F256-5A1F-4A28-BCE2-45C7F26DD00B}" type="presParOf" srcId="{AE77EC73-BBC7-400D-B55C-948ECC1BDED8}" destId="{6B514057-B9B5-42F0-8C1E-B458021D9B04}" srcOrd="3" destOrd="0" presId="urn:microsoft.com/office/officeart/2005/8/layout/venn2"/>
    <dgm:cxn modelId="{97C83AC8-122D-4029-8031-0F9F7522D7A5}" type="presParOf" srcId="{6B514057-B9B5-42F0-8C1E-B458021D9B04}" destId="{4F08B245-A500-4498-A46E-D7C33D0215C9}" srcOrd="0" destOrd="0" presId="urn:microsoft.com/office/officeart/2005/8/layout/venn2"/>
    <dgm:cxn modelId="{8CB27B97-0232-461E-A9B5-C12E5B6A92D9}" type="presParOf" srcId="{6B514057-B9B5-42F0-8C1E-B458021D9B04}" destId="{F0CF10FD-74FC-4D42-9DF8-6EE750EC90C6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3FFCDE-8EFB-4CAC-8BA8-F47C0BFAB7E8}" type="doc">
      <dgm:prSet loTypeId="urn:microsoft.com/office/officeart/2005/8/layout/venn2" loCatId="relationship" qsTypeId="urn:microsoft.com/office/officeart/2005/8/quickstyle/3d7" qsCatId="3D" csTypeId="urn:microsoft.com/office/officeart/2005/8/colors/accent4_4" csCatId="accent4" phldr="1"/>
      <dgm:spPr/>
      <dgm:t>
        <a:bodyPr/>
        <a:lstStyle/>
        <a:p>
          <a:endParaRPr lang="es-EC"/>
        </a:p>
      </dgm:t>
    </dgm:pt>
    <dgm:pt modelId="{08CA91AC-0838-47CD-AF4B-392E3F008D9A}">
      <dgm:prSet phldrT="[Texto]"/>
      <dgm:spPr/>
      <dgm:t>
        <a:bodyPr/>
        <a:lstStyle/>
        <a:p>
          <a:r>
            <a:rPr lang="es-MX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CULTURE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27F32F-2534-4642-A5B2-DCDEEAA735C9}" type="parTrans" cxnId="{D67E3E55-0D2F-4719-9F9F-6BF20797F48D}">
      <dgm:prSet/>
      <dgm:spPr/>
      <dgm:t>
        <a:bodyPr/>
        <a:lstStyle/>
        <a:p>
          <a:endParaRPr lang="es-EC"/>
        </a:p>
      </dgm:t>
    </dgm:pt>
    <dgm:pt modelId="{11F0823A-794C-47DF-A7AC-F0FC0213CB18}" type="sibTrans" cxnId="{D67E3E55-0D2F-4719-9F9F-6BF20797F48D}">
      <dgm:prSet/>
      <dgm:spPr/>
      <dgm:t>
        <a:bodyPr/>
        <a:lstStyle/>
        <a:p>
          <a:endParaRPr lang="es-EC"/>
        </a:p>
      </dgm:t>
    </dgm:pt>
    <dgm:pt modelId="{AD000FB0-FDFE-44FF-A30D-74311B1762B5}">
      <dgm:prSet phldrT="[Texto]"/>
      <dgm:spPr/>
      <dgm:t>
        <a:bodyPr/>
        <a:lstStyle/>
        <a:p>
          <a:r>
            <a:rPr lang="es-EC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CULTURE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F71006-DCBB-4D72-87F2-B64DAA3CF429}" type="parTrans" cxnId="{C4E05B11-EA4E-4C44-AC96-F4D1FCFA4720}">
      <dgm:prSet/>
      <dgm:spPr/>
      <dgm:t>
        <a:bodyPr/>
        <a:lstStyle/>
        <a:p>
          <a:endParaRPr lang="es-EC"/>
        </a:p>
      </dgm:t>
    </dgm:pt>
    <dgm:pt modelId="{E6560D73-AB9B-41E8-8789-D010BA2D4C4C}" type="sibTrans" cxnId="{C4E05B11-EA4E-4C44-AC96-F4D1FCFA4720}">
      <dgm:prSet/>
      <dgm:spPr/>
      <dgm:t>
        <a:bodyPr/>
        <a:lstStyle/>
        <a:p>
          <a:endParaRPr lang="es-EC"/>
        </a:p>
      </dgm:t>
    </dgm:pt>
    <dgm:pt modelId="{E733AFC1-B211-4976-804A-E08C16069841}">
      <dgm:prSet phldrT="[Texto]" custT="1"/>
      <dgm:spPr/>
      <dgm:t>
        <a:bodyPr/>
        <a:lstStyle/>
        <a:p>
          <a:r>
            <a:rPr lang="es-EC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INTERMEDIATE </a:t>
          </a:r>
          <a:r>
            <a:rPr lang="es-EC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</a:t>
          </a:r>
          <a:r>
            <a:rPr lang="es-EC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CULTURE</a:t>
          </a:r>
        </a:p>
        <a:p>
          <a:r>
            <a:rPr lang="es-EC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LATIN AMERICA AND CARIBBEAN</a:t>
          </a:r>
          <a:endParaRPr lang="es-EC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D82D27-3E30-44AF-A5D6-FB2FFB6C0B18}" type="parTrans" cxnId="{F771EB26-AEFD-4113-B96B-A4205493394A}">
      <dgm:prSet/>
      <dgm:spPr/>
      <dgm:t>
        <a:bodyPr/>
        <a:lstStyle/>
        <a:p>
          <a:endParaRPr lang="es-EC"/>
        </a:p>
      </dgm:t>
    </dgm:pt>
    <dgm:pt modelId="{79BFAC18-9B86-40C3-B681-BF6432980109}" type="sibTrans" cxnId="{F771EB26-AEFD-4113-B96B-A4205493394A}">
      <dgm:prSet/>
      <dgm:spPr/>
      <dgm:t>
        <a:bodyPr/>
        <a:lstStyle/>
        <a:p>
          <a:endParaRPr lang="es-EC"/>
        </a:p>
      </dgm:t>
    </dgm:pt>
    <dgm:pt modelId="{C15A7417-D21C-4E61-9924-B547AE8015D7}">
      <dgm:prSet/>
      <dgm:spPr/>
      <dgm:t>
        <a:bodyPr/>
        <a:lstStyle/>
        <a:p>
          <a:r>
            <a:rPr lang="es-EC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JOURNALISTS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0E4875-EFB8-4D92-964F-553575DE55D3}" type="sibTrans" cxnId="{0912DA85-649D-4086-98D8-A54469129438}">
      <dgm:prSet/>
      <dgm:spPr/>
      <dgm:t>
        <a:bodyPr/>
        <a:lstStyle/>
        <a:p>
          <a:endParaRPr lang="es-EC"/>
        </a:p>
      </dgm:t>
    </dgm:pt>
    <dgm:pt modelId="{CD72E66E-4FA5-4797-A056-C2A985BA9231}" type="parTrans" cxnId="{0912DA85-649D-4086-98D8-A54469129438}">
      <dgm:prSet/>
      <dgm:spPr/>
      <dgm:t>
        <a:bodyPr/>
        <a:lstStyle/>
        <a:p>
          <a:endParaRPr lang="es-EC"/>
        </a:p>
      </dgm:t>
    </dgm:pt>
    <dgm:pt modelId="{D994BED4-F5B7-4307-A479-8BED4A5BCEC2}">
      <dgm:prSet/>
      <dgm:spPr/>
      <dgm:t>
        <a:bodyPr/>
        <a:lstStyle/>
        <a:p>
          <a:r>
            <a:rPr lang="es-EC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CULTURE OF ECUADOR</a:t>
          </a:r>
          <a:endParaRPr lang="es-EC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A08E54-BB2C-4B8D-A1B9-8B0F0793592E}" type="sibTrans" cxnId="{940F1FCF-21B7-428B-B89E-0CB7532362D8}">
      <dgm:prSet/>
      <dgm:spPr/>
      <dgm:t>
        <a:bodyPr/>
        <a:lstStyle/>
        <a:p>
          <a:endParaRPr lang="es-EC"/>
        </a:p>
      </dgm:t>
    </dgm:pt>
    <dgm:pt modelId="{A51961C2-1695-4C77-8BF1-455FC583968C}" type="parTrans" cxnId="{940F1FCF-21B7-428B-B89E-0CB7532362D8}">
      <dgm:prSet/>
      <dgm:spPr/>
      <dgm:t>
        <a:bodyPr/>
        <a:lstStyle/>
        <a:p>
          <a:endParaRPr lang="es-EC"/>
        </a:p>
      </dgm:t>
    </dgm:pt>
    <dgm:pt modelId="{AE77EC73-BBC7-400D-B55C-948ECC1BDED8}" type="pres">
      <dgm:prSet presAssocID="{AC3FFCDE-8EFB-4CAC-8BA8-F47C0BFAB7E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16A87A3-02CD-42D2-8606-DB912E8A7B31}" type="pres">
      <dgm:prSet presAssocID="{AC3FFCDE-8EFB-4CAC-8BA8-F47C0BFAB7E8}" presName="comp1" presStyleCnt="0"/>
      <dgm:spPr/>
      <dgm:t>
        <a:bodyPr/>
        <a:lstStyle/>
        <a:p>
          <a:endParaRPr lang="es-EC"/>
        </a:p>
      </dgm:t>
    </dgm:pt>
    <dgm:pt modelId="{4508D19A-67F5-46B7-9050-961C696F2F17}" type="pres">
      <dgm:prSet presAssocID="{AC3FFCDE-8EFB-4CAC-8BA8-F47C0BFAB7E8}" presName="circle1" presStyleLbl="node1" presStyleIdx="0" presStyleCnt="5"/>
      <dgm:spPr/>
      <dgm:t>
        <a:bodyPr/>
        <a:lstStyle/>
        <a:p>
          <a:endParaRPr lang="es-EC"/>
        </a:p>
      </dgm:t>
    </dgm:pt>
    <dgm:pt modelId="{575FD2C2-B354-4CC6-8F1E-2EAAFF6E850C}" type="pres">
      <dgm:prSet presAssocID="{AC3FFCDE-8EFB-4CAC-8BA8-F47C0BFAB7E8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8E1F77F-D183-48C3-BE34-EA97FC501E3B}" type="pres">
      <dgm:prSet presAssocID="{AC3FFCDE-8EFB-4CAC-8BA8-F47C0BFAB7E8}" presName="comp2" presStyleCnt="0"/>
      <dgm:spPr/>
      <dgm:t>
        <a:bodyPr/>
        <a:lstStyle/>
        <a:p>
          <a:endParaRPr lang="es-EC"/>
        </a:p>
      </dgm:t>
    </dgm:pt>
    <dgm:pt modelId="{9D2A0AC0-D582-4452-B885-1A557A49DF10}" type="pres">
      <dgm:prSet presAssocID="{AC3FFCDE-8EFB-4CAC-8BA8-F47C0BFAB7E8}" presName="circle2" presStyleLbl="node1" presStyleIdx="1" presStyleCnt="5"/>
      <dgm:spPr/>
      <dgm:t>
        <a:bodyPr/>
        <a:lstStyle/>
        <a:p>
          <a:endParaRPr lang="es-EC"/>
        </a:p>
      </dgm:t>
    </dgm:pt>
    <dgm:pt modelId="{2519002F-A654-4FA3-A4CF-AC1D0D2208AF}" type="pres">
      <dgm:prSet presAssocID="{AC3FFCDE-8EFB-4CAC-8BA8-F47C0BFAB7E8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A840500-923E-4A0C-9AD3-4F5CAF15A6F8}" type="pres">
      <dgm:prSet presAssocID="{AC3FFCDE-8EFB-4CAC-8BA8-F47C0BFAB7E8}" presName="comp3" presStyleCnt="0"/>
      <dgm:spPr/>
      <dgm:t>
        <a:bodyPr/>
        <a:lstStyle/>
        <a:p>
          <a:endParaRPr lang="es-EC"/>
        </a:p>
      </dgm:t>
    </dgm:pt>
    <dgm:pt modelId="{CF2F1554-B09E-4D2C-BEEF-95A21770DF97}" type="pres">
      <dgm:prSet presAssocID="{AC3FFCDE-8EFB-4CAC-8BA8-F47C0BFAB7E8}" presName="circle3" presStyleLbl="node1" presStyleIdx="2" presStyleCnt="5"/>
      <dgm:spPr/>
      <dgm:t>
        <a:bodyPr/>
        <a:lstStyle/>
        <a:p>
          <a:endParaRPr lang="es-EC"/>
        </a:p>
      </dgm:t>
    </dgm:pt>
    <dgm:pt modelId="{078AB228-D5AD-4B39-968B-B314A99379E5}" type="pres">
      <dgm:prSet presAssocID="{AC3FFCDE-8EFB-4CAC-8BA8-F47C0BFAB7E8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B514057-B9B5-42F0-8C1E-B458021D9B04}" type="pres">
      <dgm:prSet presAssocID="{AC3FFCDE-8EFB-4CAC-8BA8-F47C0BFAB7E8}" presName="comp4" presStyleCnt="0"/>
      <dgm:spPr/>
      <dgm:t>
        <a:bodyPr/>
        <a:lstStyle/>
        <a:p>
          <a:endParaRPr lang="es-EC"/>
        </a:p>
      </dgm:t>
    </dgm:pt>
    <dgm:pt modelId="{4F08B245-A500-4498-A46E-D7C33D0215C9}" type="pres">
      <dgm:prSet presAssocID="{AC3FFCDE-8EFB-4CAC-8BA8-F47C0BFAB7E8}" presName="circle4" presStyleLbl="node1" presStyleIdx="3" presStyleCnt="5"/>
      <dgm:spPr/>
      <dgm:t>
        <a:bodyPr/>
        <a:lstStyle/>
        <a:p>
          <a:endParaRPr lang="es-EC"/>
        </a:p>
      </dgm:t>
    </dgm:pt>
    <dgm:pt modelId="{F0CF10FD-74FC-4D42-9DF8-6EE750EC90C6}" type="pres">
      <dgm:prSet presAssocID="{AC3FFCDE-8EFB-4CAC-8BA8-F47C0BFAB7E8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8750D09-E6F9-41AA-831B-EC20CAC03B41}" type="pres">
      <dgm:prSet presAssocID="{AC3FFCDE-8EFB-4CAC-8BA8-F47C0BFAB7E8}" presName="comp5" presStyleCnt="0"/>
      <dgm:spPr/>
      <dgm:t>
        <a:bodyPr/>
        <a:lstStyle/>
        <a:p>
          <a:endParaRPr lang="es-EC"/>
        </a:p>
      </dgm:t>
    </dgm:pt>
    <dgm:pt modelId="{1D53B912-2EB8-4EB0-AEB9-7877FD34E0E7}" type="pres">
      <dgm:prSet presAssocID="{AC3FFCDE-8EFB-4CAC-8BA8-F47C0BFAB7E8}" presName="circle5" presStyleLbl="node1" presStyleIdx="4" presStyleCnt="5"/>
      <dgm:spPr/>
      <dgm:t>
        <a:bodyPr/>
        <a:lstStyle/>
        <a:p>
          <a:endParaRPr lang="es-EC"/>
        </a:p>
      </dgm:t>
    </dgm:pt>
    <dgm:pt modelId="{5B8622C4-9324-4913-B8FE-5042EBA7C63E}" type="pres">
      <dgm:prSet presAssocID="{AC3FFCDE-8EFB-4CAC-8BA8-F47C0BFAB7E8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67E3E55-0D2F-4719-9F9F-6BF20797F48D}" srcId="{AC3FFCDE-8EFB-4CAC-8BA8-F47C0BFAB7E8}" destId="{08CA91AC-0838-47CD-AF4B-392E3F008D9A}" srcOrd="0" destOrd="0" parTransId="{7327F32F-2534-4642-A5B2-DCDEEAA735C9}" sibTransId="{11F0823A-794C-47DF-A7AC-F0FC0213CB18}"/>
    <dgm:cxn modelId="{C337764A-2041-415E-810C-F4415E03F2D6}" type="presOf" srcId="{D994BED4-F5B7-4307-A479-8BED4A5BCEC2}" destId="{4F08B245-A500-4498-A46E-D7C33D0215C9}" srcOrd="0" destOrd="0" presId="urn:microsoft.com/office/officeart/2005/8/layout/venn2"/>
    <dgm:cxn modelId="{84808226-E157-4D3B-BE6D-09F72E813EED}" type="presOf" srcId="{C15A7417-D21C-4E61-9924-B547AE8015D7}" destId="{1D53B912-2EB8-4EB0-AEB9-7877FD34E0E7}" srcOrd="0" destOrd="0" presId="urn:microsoft.com/office/officeart/2005/8/layout/venn2"/>
    <dgm:cxn modelId="{940F1FCF-21B7-428B-B89E-0CB7532362D8}" srcId="{AC3FFCDE-8EFB-4CAC-8BA8-F47C0BFAB7E8}" destId="{D994BED4-F5B7-4307-A479-8BED4A5BCEC2}" srcOrd="3" destOrd="0" parTransId="{A51961C2-1695-4C77-8BF1-455FC583968C}" sibTransId="{3FA08E54-BB2C-4B8D-A1B9-8B0F0793592E}"/>
    <dgm:cxn modelId="{3BC5A94B-7416-4BD5-BF87-A926582B0B93}" type="presOf" srcId="{08CA91AC-0838-47CD-AF4B-392E3F008D9A}" destId="{4508D19A-67F5-46B7-9050-961C696F2F17}" srcOrd="0" destOrd="0" presId="urn:microsoft.com/office/officeart/2005/8/layout/venn2"/>
    <dgm:cxn modelId="{DC024B17-0856-4D1E-B8CB-97BD9CA72E93}" type="presOf" srcId="{AD000FB0-FDFE-44FF-A30D-74311B1762B5}" destId="{9D2A0AC0-D582-4452-B885-1A557A49DF10}" srcOrd="0" destOrd="0" presId="urn:microsoft.com/office/officeart/2005/8/layout/venn2"/>
    <dgm:cxn modelId="{5CE2884F-5385-47E5-BEFF-58F47ACCE16A}" type="presOf" srcId="{E733AFC1-B211-4976-804A-E08C16069841}" destId="{078AB228-D5AD-4B39-968B-B314A99379E5}" srcOrd="1" destOrd="0" presId="urn:microsoft.com/office/officeart/2005/8/layout/venn2"/>
    <dgm:cxn modelId="{967F7703-E03D-450D-8AD1-920F257772E3}" type="presOf" srcId="{AD000FB0-FDFE-44FF-A30D-74311B1762B5}" destId="{2519002F-A654-4FA3-A4CF-AC1D0D2208AF}" srcOrd="1" destOrd="0" presId="urn:microsoft.com/office/officeart/2005/8/layout/venn2"/>
    <dgm:cxn modelId="{D398E1AE-89CF-480B-BF1C-956BD06033CF}" type="presOf" srcId="{AC3FFCDE-8EFB-4CAC-8BA8-F47C0BFAB7E8}" destId="{AE77EC73-BBC7-400D-B55C-948ECC1BDED8}" srcOrd="0" destOrd="0" presId="urn:microsoft.com/office/officeart/2005/8/layout/venn2"/>
    <dgm:cxn modelId="{F771EB26-AEFD-4113-B96B-A4205493394A}" srcId="{AC3FFCDE-8EFB-4CAC-8BA8-F47C0BFAB7E8}" destId="{E733AFC1-B211-4976-804A-E08C16069841}" srcOrd="2" destOrd="0" parTransId="{AAD82D27-3E30-44AF-A5D6-FB2FFB6C0B18}" sibTransId="{79BFAC18-9B86-40C3-B681-BF6432980109}"/>
    <dgm:cxn modelId="{C4E05B11-EA4E-4C44-AC96-F4D1FCFA4720}" srcId="{AC3FFCDE-8EFB-4CAC-8BA8-F47C0BFAB7E8}" destId="{AD000FB0-FDFE-44FF-A30D-74311B1762B5}" srcOrd="1" destOrd="0" parTransId="{92F71006-DCBB-4D72-87F2-B64DAA3CF429}" sibTransId="{E6560D73-AB9B-41E8-8789-D010BA2D4C4C}"/>
    <dgm:cxn modelId="{B0E58405-C880-447A-9662-63A0B986AE92}" type="presOf" srcId="{D994BED4-F5B7-4307-A479-8BED4A5BCEC2}" destId="{F0CF10FD-74FC-4D42-9DF8-6EE750EC90C6}" srcOrd="1" destOrd="0" presId="urn:microsoft.com/office/officeart/2005/8/layout/venn2"/>
    <dgm:cxn modelId="{6ACD5A94-53CA-434D-98AE-F9C8A156B464}" type="presOf" srcId="{E733AFC1-B211-4976-804A-E08C16069841}" destId="{CF2F1554-B09E-4D2C-BEEF-95A21770DF97}" srcOrd="0" destOrd="0" presId="urn:microsoft.com/office/officeart/2005/8/layout/venn2"/>
    <dgm:cxn modelId="{E2636998-D17E-4A37-8C90-95D1F87909D2}" type="presOf" srcId="{08CA91AC-0838-47CD-AF4B-392E3F008D9A}" destId="{575FD2C2-B354-4CC6-8F1E-2EAAFF6E850C}" srcOrd="1" destOrd="0" presId="urn:microsoft.com/office/officeart/2005/8/layout/venn2"/>
    <dgm:cxn modelId="{0912DA85-649D-4086-98D8-A54469129438}" srcId="{AC3FFCDE-8EFB-4CAC-8BA8-F47C0BFAB7E8}" destId="{C15A7417-D21C-4E61-9924-B547AE8015D7}" srcOrd="4" destOrd="0" parTransId="{CD72E66E-4FA5-4797-A056-C2A985BA9231}" sibTransId="{980E4875-EFB8-4D92-964F-553575DE55D3}"/>
    <dgm:cxn modelId="{74A5F417-296D-46C1-B4FD-987E3F943840}" type="presOf" srcId="{C15A7417-D21C-4E61-9924-B547AE8015D7}" destId="{5B8622C4-9324-4913-B8FE-5042EBA7C63E}" srcOrd="1" destOrd="0" presId="urn:microsoft.com/office/officeart/2005/8/layout/venn2"/>
    <dgm:cxn modelId="{58A25E38-8C59-43F4-8AC7-C44A2497280B}" type="presParOf" srcId="{AE77EC73-BBC7-400D-B55C-948ECC1BDED8}" destId="{E16A87A3-02CD-42D2-8606-DB912E8A7B31}" srcOrd="0" destOrd="0" presId="urn:microsoft.com/office/officeart/2005/8/layout/venn2"/>
    <dgm:cxn modelId="{550FEDD3-B98F-49A3-9128-5C95E33616E7}" type="presParOf" srcId="{E16A87A3-02CD-42D2-8606-DB912E8A7B31}" destId="{4508D19A-67F5-46B7-9050-961C696F2F17}" srcOrd="0" destOrd="0" presId="urn:microsoft.com/office/officeart/2005/8/layout/venn2"/>
    <dgm:cxn modelId="{A178D6EE-DEDA-497D-BD14-B7EC59A70565}" type="presParOf" srcId="{E16A87A3-02CD-42D2-8606-DB912E8A7B31}" destId="{575FD2C2-B354-4CC6-8F1E-2EAAFF6E850C}" srcOrd="1" destOrd="0" presId="urn:microsoft.com/office/officeart/2005/8/layout/venn2"/>
    <dgm:cxn modelId="{29531DFD-C94D-47DE-9996-FE65BBAB29BC}" type="presParOf" srcId="{AE77EC73-BBC7-400D-B55C-948ECC1BDED8}" destId="{98E1F77F-D183-48C3-BE34-EA97FC501E3B}" srcOrd="1" destOrd="0" presId="urn:microsoft.com/office/officeart/2005/8/layout/venn2"/>
    <dgm:cxn modelId="{314238D9-E619-48A7-9B56-6C28CE4836DD}" type="presParOf" srcId="{98E1F77F-D183-48C3-BE34-EA97FC501E3B}" destId="{9D2A0AC0-D582-4452-B885-1A557A49DF10}" srcOrd="0" destOrd="0" presId="urn:microsoft.com/office/officeart/2005/8/layout/venn2"/>
    <dgm:cxn modelId="{8C935FF5-3E3A-4F57-9267-509ED6038613}" type="presParOf" srcId="{98E1F77F-D183-48C3-BE34-EA97FC501E3B}" destId="{2519002F-A654-4FA3-A4CF-AC1D0D2208AF}" srcOrd="1" destOrd="0" presId="urn:microsoft.com/office/officeart/2005/8/layout/venn2"/>
    <dgm:cxn modelId="{4E72D441-EC4B-404E-88E2-8D58A7F75E7F}" type="presParOf" srcId="{AE77EC73-BBC7-400D-B55C-948ECC1BDED8}" destId="{7A840500-923E-4A0C-9AD3-4F5CAF15A6F8}" srcOrd="2" destOrd="0" presId="urn:microsoft.com/office/officeart/2005/8/layout/venn2"/>
    <dgm:cxn modelId="{C25FC05A-AD90-4177-B27B-4D3F83DC2C13}" type="presParOf" srcId="{7A840500-923E-4A0C-9AD3-4F5CAF15A6F8}" destId="{CF2F1554-B09E-4D2C-BEEF-95A21770DF97}" srcOrd="0" destOrd="0" presId="urn:microsoft.com/office/officeart/2005/8/layout/venn2"/>
    <dgm:cxn modelId="{51C3D419-FFC8-4DE8-9392-8DD8A32FD4B6}" type="presParOf" srcId="{7A840500-923E-4A0C-9AD3-4F5CAF15A6F8}" destId="{078AB228-D5AD-4B39-968B-B314A99379E5}" srcOrd="1" destOrd="0" presId="urn:microsoft.com/office/officeart/2005/8/layout/venn2"/>
    <dgm:cxn modelId="{484FB353-1179-4AE2-8CC4-C15E7E2EDB94}" type="presParOf" srcId="{AE77EC73-BBC7-400D-B55C-948ECC1BDED8}" destId="{6B514057-B9B5-42F0-8C1E-B458021D9B04}" srcOrd="3" destOrd="0" presId="urn:microsoft.com/office/officeart/2005/8/layout/venn2"/>
    <dgm:cxn modelId="{3EE2AD3C-7D1A-4EC5-872D-269E978D979A}" type="presParOf" srcId="{6B514057-B9B5-42F0-8C1E-B458021D9B04}" destId="{4F08B245-A500-4498-A46E-D7C33D0215C9}" srcOrd="0" destOrd="0" presId="urn:microsoft.com/office/officeart/2005/8/layout/venn2"/>
    <dgm:cxn modelId="{9F880238-336B-4C63-A77B-D86114D0B1D6}" type="presParOf" srcId="{6B514057-B9B5-42F0-8C1E-B458021D9B04}" destId="{F0CF10FD-74FC-4D42-9DF8-6EE750EC90C6}" srcOrd="1" destOrd="0" presId="urn:microsoft.com/office/officeart/2005/8/layout/venn2"/>
    <dgm:cxn modelId="{807F899F-4173-4290-9B05-E2DDBCA1E3AC}" type="presParOf" srcId="{AE77EC73-BBC7-400D-B55C-948ECC1BDED8}" destId="{D8750D09-E6F9-41AA-831B-EC20CAC03B41}" srcOrd="4" destOrd="0" presId="urn:microsoft.com/office/officeart/2005/8/layout/venn2"/>
    <dgm:cxn modelId="{6DBC18EF-4A27-4116-B17C-08AB5A5018CD}" type="presParOf" srcId="{D8750D09-E6F9-41AA-831B-EC20CAC03B41}" destId="{1D53B912-2EB8-4EB0-AEB9-7877FD34E0E7}" srcOrd="0" destOrd="0" presId="urn:microsoft.com/office/officeart/2005/8/layout/venn2"/>
    <dgm:cxn modelId="{B97BED1D-DA8F-4D48-9B2E-E195E92070DC}" type="presParOf" srcId="{D8750D09-E6F9-41AA-831B-EC20CAC03B41}" destId="{5B8622C4-9324-4913-B8FE-5042EBA7C63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8D19A-67F5-46B7-9050-961C696F2F17}">
      <dsp:nvSpPr>
        <dsp:cNvPr id="0" name=""/>
        <dsp:cNvSpPr/>
      </dsp:nvSpPr>
      <dsp:spPr>
        <a:xfrm>
          <a:off x="856783" y="0"/>
          <a:ext cx="5470748" cy="54707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CULTURE</a:t>
          </a:r>
          <a:endParaRPr lang="es-EC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27346" y="273537"/>
        <a:ext cx="1529621" cy="820612"/>
      </dsp:txXfrm>
    </dsp:sp>
    <dsp:sp modelId="{9D2A0AC0-D582-4452-B885-1A557A49DF10}">
      <dsp:nvSpPr>
        <dsp:cNvPr id="0" name=""/>
        <dsp:cNvSpPr/>
      </dsp:nvSpPr>
      <dsp:spPr>
        <a:xfrm>
          <a:off x="1403857" y="1094149"/>
          <a:ext cx="4376598" cy="4376598"/>
        </a:xfrm>
        <a:prstGeom prst="ellipse">
          <a:avLst/>
        </a:prstGeom>
        <a:solidFill>
          <a:schemeClr val="accent4">
            <a:hueOff val="-2345525"/>
            <a:satOff val="14079"/>
            <a:lumOff val="-124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CULTURE</a:t>
          </a:r>
          <a:endParaRPr lang="es-EC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27346" y="1356745"/>
        <a:ext cx="1529621" cy="787787"/>
      </dsp:txXfrm>
    </dsp:sp>
    <dsp:sp modelId="{CF2F1554-B09E-4D2C-BEEF-95A21770DF97}">
      <dsp:nvSpPr>
        <dsp:cNvPr id="0" name=""/>
        <dsp:cNvSpPr/>
      </dsp:nvSpPr>
      <dsp:spPr>
        <a:xfrm>
          <a:off x="1950932" y="2188299"/>
          <a:ext cx="3282448" cy="3282448"/>
        </a:xfrm>
        <a:prstGeom prst="ellipse">
          <a:avLst/>
        </a:prstGeom>
        <a:solidFill>
          <a:schemeClr val="accent4">
            <a:hueOff val="-4691050"/>
            <a:satOff val="28159"/>
            <a:lumOff val="-2483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WESTERN JOURNALISTIC CULTURE</a:t>
          </a:r>
          <a:endParaRPr lang="es-EC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27346" y="2434482"/>
        <a:ext cx="1529621" cy="738550"/>
      </dsp:txXfrm>
    </dsp:sp>
    <dsp:sp modelId="{4F08B245-A500-4498-A46E-D7C33D0215C9}">
      <dsp:nvSpPr>
        <dsp:cNvPr id="0" name=""/>
        <dsp:cNvSpPr/>
      </dsp:nvSpPr>
      <dsp:spPr>
        <a:xfrm>
          <a:off x="2498007" y="3282448"/>
          <a:ext cx="2188299" cy="2188299"/>
        </a:xfrm>
        <a:prstGeom prst="ellipse">
          <a:avLst/>
        </a:prstGeom>
        <a:solidFill>
          <a:schemeClr val="accent4">
            <a:hueOff val="-7036575"/>
            <a:satOff val="42238"/>
            <a:lumOff val="-372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CULTURE of   ECUADOR</a:t>
          </a:r>
          <a:endParaRPr lang="es-EC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18476" y="3829523"/>
        <a:ext cx="1547361" cy="10941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8D19A-67F5-46B7-9050-961C696F2F17}">
      <dsp:nvSpPr>
        <dsp:cNvPr id="0" name=""/>
        <dsp:cNvSpPr/>
      </dsp:nvSpPr>
      <dsp:spPr>
        <a:xfrm>
          <a:off x="538553" y="0"/>
          <a:ext cx="6063802" cy="6063802"/>
        </a:xfrm>
        <a:prstGeom prst="ellipse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CULTURE</a:t>
          </a:r>
          <a:endParaRPr lang="es-EC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33491" y="303190"/>
        <a:ext cx="2273925" cy="606380"/>
      </dsp:txXfrm>
    </dsp:sp>
    <dsp:sp modelId="{9D2A0AC0-D582-4452-B885-1A557A49DF10}">
      <dsp:nvSpPr>
        <dsp:cNvPr id="0" name=""/>
        <dsp:cNvSpPr/>
      </dsp:nvSpPr>
      <dsp:spPr>
        <a:xfrm>
          <a:off x="993338" y="909570"/>
          <a:ext cx="5154231" cy="5154231"/>
        </a:xfrm>
        <a:prstGeom prst="ellipse">
          <a:avLst/>
        </a:prstGeom>
        <a:solidFill>
          <a:schemeClr val="accent4">
            <a:shade val="50000"/>
            <a:hueOff val="-14350"/>
            <a:satOff val="417"/>
            <a:lumOff val="14904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CULTURE</a:t>
          </a:r>
          <a:endParaRPr lang="es-EC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59073" y="1205938"/>
        <a:ext cx="2222762" cy="592736"/>
      </dsp:txXfrm>
    </dsp:sp>
    <dsp:sp modelId="{CF2F1554-B09E-4D2C-BEEF-95A21770DF97}">
      <dsp:nvSpPr>
        <dsp:cNvPr id="0" name=""/>
        <dsp:cNvSpPr/>
      </dsp:nvSpPr>
      <dsp:spPr>
        <a:xfrm>
          <a:off x="1448123" y="1819140"/>
          <a:ext cx="4244661" cy="4244661"/>
        </a:xfrm>
        <a:prstGeom prst="ellipse">
          <a:avLst/>
        </a:prstGeom>
        <a:solidFill>
          <a:schemeClr val="accent4">
            <a:shade val="50000"/>
            <a:hueOff val="-28701"/>
            <a:satOff val="834"/>
            <a:lumOff val="29807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INTERMEDIATE </a:t>
          </a:r>
          <a:r>
            <a:rPr lang="es-EC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</a:t>
          </a:r>
          <a:r>
            <a:rPr lang="es-EC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LATIN AMERICA AND CARIBBEAN</a:t>
          </a:r>
          <a:endParaRPr lang="es-EC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72148" y="2112022"/>
        <a:ext cx="2196612" cy="585763"/>
      </dsp:txXfrm>
    </dsp:sp>
    <dsp:sp modelId="{4F08B245-A500-4498-A46E-D7C33D0215C9}">
      <dsp:nvSpPr>
        <dsp:cNvPr id="0" name=""/>
        <dsp:cNvSpPr/>
      </dsp:nvSpPr>
      <dsp:spPr>
        <a:xfrm>
          <a:off x="1902908" y="2728710"/>
          <a:ext cx="3335091" cy="3335091"/>
        </a:xfrm>
        <a:prstGeom prst="ellipse">
          <a:avLst/>
        </a:prstGeom>
        <a:solidFill>
          <a:schemeClr val="accent4">
            <a:shade val="50000"/>
            <a:hueOff val="-28701"/>
            <a:satOff val="834"/>
            <a:lumOff val="29807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JOURNALISTIC CULTURE OF ECUADOR</a:t>
          </a:r>
          <a:endParaRPr lang="es-EC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69979" y="3028869"/>
        <a:ext cx="1800949" cy="600316"/>
      </dsp:txXfrm>
    </dsp:sp>
    <dsp:sp modelId="{1D53B912-2EB8-4EB0-AEB9-7877FD34E0E7}">
      <dsp:nvSpPr>
        <dsp:cNvPr id="0" name=""/>
        <dsp:cNvSpPr/>
      </dsp:nvSpPr>
      <dsp:spPr>
        <a:xfrm>
          <a:off x="2357694" y="3638281"/>
          <a:ext cx="2425520" cy="2425520"/>
        </a:xfrm>
        <a:prstGeom prst="ellipse">
          <a:avLst/>
        </a:prstGeom>
        <a:solidFill>
          <a:schemeClr val="accent4">
            <a:shade val="50000"/>
            <a:hueOff val="-14350"/>
            <a:satOff val="417"/>
            <a:lumOff val="14904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JOURNALISTS</a:t>
          </a:r>
          <a:endParaRPr lang="es-EC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12903" y="4244661"/>
        <a:ext cx="1715102" cy="1212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ulturasperiodisticas.wordpress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2580" y="774503"/>
            <a:ext cx="11128420" cy="1463040"/>
          </a:xfrm>
        </p:spPr>
        <p:txBody>
          <a:bodyPr>
            <a:normAutofit fontScale="90000"/>
          </a:bodyPr>
          <a:lstStyle/>
          <a:p>
            <a:r>
              <a:rPr lang="en-US" dirty="0"/>
              <a:t>Multilevel analysis on new journalistic cultures around the world: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proposal of </a:t>
            </a:r>
            <a:r>
              <a:rPr lang="en-US" dirty="0" smtClean="0"/>
              <a:t>the </a:t>
            </a:r>
            <a:r>
              <a:rPr lang="en-US" dirty="0"/>
              <a:t>Organic Multilevel Model</a:t>
            </a:r>
            <a:r>
              <a:rPr lang="en-US" dirty="0" smtClean="0"/>
              <a:t/>
            </a:r>
            <a:br>
              <a:rPr lang="en-US" dirty="0" smtClean="0"/>
            </a:br>
            <a:endParaRPr lang="es-EC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610600" y="4599529"/>
            <a:ext cx="3200400" cy="1463040"/>
          </a:xfrm>
        </p:spPr>
        <p:txBody>
          <a:bodyPr>
            <a:normAutofit/>
          </a:bodyPr>
          <a:lstStyle/>
          <a:p>
            <a:pPr algn="r"/>
            <a:r>
              <a:rPr lang="es-EC" sz="1700" b="1" dirty="0" smtClean="0"/>
              <a:t>Martín </a:t>
            </a:r>
            <a:r>
              <a:rPr lang="es-EC" sz="1700" b="1" dirty="0" err="1" smtClean="0"/>
              <a:t>Oller</a:t>
            </a:r>
            <a:r>
              <a:rPr lang="es-EC" sz="1700" b="1" dirty="0" smtClean="0"/>
              <a:t> Alonso</a:t>
            </a:r>
            <a:r>
              <a:rPr lang="es-EC" sz="1700" dirty="0" smtClean="0"/>
              <a:t> PhD</a:t>
            </a:r>
          </a:p>
          <a:p>
            <a:pPr algn="r"/>
            <a:r>
              <a:rPr lang="es-EC" sz="1700" dirty="0" err="1" smtClean="0"/>
              <a:t>University</a:t>
            </a:r>
            <a:r>
              <a:rPr lang="es-EC" sz="1700" dirty="0" smtClean="0"/>
              <a:t> of </a:t>
            </a:r>
            <a:r>
              <a:rPr lang="es-EC" sz="1700" dirty="0" err="1" smtClean="0"/>
              <a:t>Americas</a:t>
            </a:r>
            <a:r>
              <a:rPr lang="es-EC" sz="1700" dirty="0" smtClean="0"/>
              <a:t> (UDLA)</a:t>
            </a:r>
          </a:p>
          <a:p>
            <a:pPr algn="r"/>
            <a:r>
              <a:rPr lang="es-EC" sz="1700" dirty="0" smtClean="0"/>
              <a:t>Quito, Ecuador</a:t>
            </a:r>
            <a:endParaRPr lang="es-EC" sz="17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540913" y="4713668"/>
            <a:ext cx="7570094" cy="1944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C" dirty="0" smtClean="0"/>
          </a:p>
          <a:p>
            <a:r>
              <a:rPr lang="es-EC" b="1" dirty="0" err="1"/>
              <a:t>Worlds</a:t>
            </a:r>
            <a:r>
              <a:rPr lang="es-EC" b="1" dirty="0"/>
              <a:t> of </a:t>
            </a:r>
            <a:r>
              <a:rPr lang="es-EC" b="1" dirty="0" err="1"/>
              <a:t>Journalism</a:t>
            </a:r>
            <a:r>
              <a:rPr lang="es-EC" b="1" dirty="0"/>
              <a:t> </a:t>
            </a:r>
            <a:endParaRPr lang="es-EC" b="1" dirty="0" smtClean="0"/>
          </a:p>
          <a:p>
            <a:r>
              <a:rPr lang="es-EC" dirty="0" smtClean="0"/>
              <a:t>Professional </a:t>
            </a:r>
            <a:r>
              <a:rPr lang="es-EC" dirty="0" err="1"/>
              <a:t>Identity</a:t>
            </a:r>
            <a:r>
              <a:rPr lang="es-EC" dirty="0"/>
              <a:t>, </a:t>
            </a:r>
            <a:r>
              <a:rPr lang="es-EC" dirty="0" err="1"/>
              <a:t>Influences</a:t>
            </a:r>
            <a:r>
              <a:rPr lang="es-EC" dirty="0"/>
              <a:t>, and </a:t>
            </a:r>
            <a:r>
              <a:rPr lang="es-EC" dirty="0" err="1"/>
              <a:t>Change</a:t>
            </a:r>
            <a:endParaRPr lang="es-EC" dirty="0"/>
          </a:p>
          <a:p>
            <a:endParaRPr lang="es-EC" b="1" dirty="0" smtClean="0"/>
          </a:p>
          <a:p>
            <a:r>
              <a:rPr lang="es-EC" b="1" dirty="0" smtClean="0"/>
              <a:t>International </a:t>
            </a:r>
            <a:r>
              <a:rPr lang="es-EC" b="1" dirty="0" err="1"/>
              <a:t>Conference</a:t>
            </a:r>
            <a:r>
              <a:rPr lang="es-EC" b="1" dirty="0"/>
              <a:t>, </a:t>
            </a:r>
            <a:r>
              <a:rPr lang="es-EC" dirty="0"/>
              <a:t>5-8 </a:t>
            </a:r>
            <a:r>
              <a:rPr lang="es-EC" dirty="0" err="1"/>
              <a:t>September</a:t>
            </a:r>
            <a:r>
              <a:rPr lang="es-EC" dirty="0"/>
              <a:t> 2015 </a:t>
            </a:r>
            <a:endParaRPr lang="es-EC" dirty="0" smtClean="0"/>
          </a:p>
          <a:p>
            <a:r>
              <a:rPr lang="es-EC" dirty="0" smtClean="0"/>
              <a:t>Center </a:t>
            </a:r>
            <a:r>
              <a:rPr lang="es-EC" dirty="0" err="1"/>
              <a:t>for</a:t>
            </a:r>
            <a:r>
              <a:rPr lang="es-EC" dirty="0"/>
              <a:t> </a:t>
            </a:r>
            <a:r>
              <a:rPr lang="es-EC" dirty="0" err="1"/>
              <a:t>Advanced</a:t>
            </a:r>
            <a:r>
              <a:rPr lang="es-EC" dirty="0"/>
              <a:t> </a:t>
            </a:r>
            <a:r>
              <a:rPr lang="es-EC" dirty="0" err="1"/>
              <a:t>Studies</a:t>
            </a:r>
            <a:r>
              <a:rPr lang="es-EC" dirty="0"/>
              <a:t> at LMU </a:t>
            </a:r>
            <a:r>
              <a:rPr lang="es-EC" dirty="0" err="1"/>
              <a:t>Munich</a:t>
            </a:r>
            <a:r>
              <a:rPr lang="es-EC" dirty="0"/>
              <a:t> </a:t>
            </a:r>
            <a:r>
              <a:rPr lang="es-EC" dirty="0" err="1"/>
              <a:t>Seestraße</a:t>
            </a:r>
            <a:r>
              <a:rPr lang="es-EC" dirty="0"/>
              <a:t> 13, 80802 </a:t>
            </a:r>
            <a:r>
              <a:rPr lang="es-EC" dirty="0" err="1"/>
              <a:t>Munich</a:t>
            </a:r>
            <a:endParaRPr lang="es-EC" dirty="0"/>
          </a:p>
          <a:p>
            <a:r>
              <a:rPr lang="es-EC" dirty="0" err="1"/>
              <a:t>Convener</a:t>
            </a:r>
            <a:r>
              <a:rPr lang="es-EC" dirty="0"/>
              <a:t>: Prof. Dr. Thomas </a:t>
            </a:r>
            <a:r>
              <a:rPr lang="es-EC" dirty="0" err="1"/>
              <a:t>Hanitzsch</a:t>
            </a:r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0366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err="1" smtClean="0"/>
              <a:t>Introduction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This paper presents an analysis of the context influences in journalist through the application of </a:t>
            </a:r>
            <a:r>
              <a:rPr lang="en-US" b="1" dirty="0">
                <a:solidFill>
                  <a:srgbClr val="0070C0"/>
                </a:solidFill>
              </a:rPr>
              <a:t>multilevel models </a:t>
            </a:r>
            <a:r>
              <a:rPr lang="en-US" dirty="0"/>
              <a:t>in studies around the world. 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</a:t>
            </a:r>
            <a:r>
              <a:rPr lang="en-US" dirty="0"/>
              <a:t>last </a:t>
            </a:r>
            <a:r>
              <a:rPr lang="en-US" dirty="0" smtClean="0"/>
              <a:t>decade has </a:t>
            </a:r>
            <a:r>
              <a:rPr lang="en-US" dirty="0"/>
              <a:t>seen the consolidation of the comparative studies of journalistic culture beyond of single country or </a:t>
            </a:r>
            <a:r>
              <a:rPr lang="en-US" b="1" dirty="0">
                <a:solidFill>
                  <a:srgbClr val="0070C0"/>
                </a:solidFill>
              </a:rPr>
              <a:t>western journalism studies</a:t>
            </a:r>
            <a:r>
              <a:rPr lang="en-US" dirty="0"/>
              <a:t>. This tendency contrast different point of view of journalists within their journalistic cultures based on the context influences from the most important systems -economic, political, social, media, etcetera- and technology. </a:t>
            </a:r>
            <a:endParaRPr lang="en-US" dirty="0" smtClean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98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70644" cy="1499616"/>
          </a:xfrm>
        </p:spPr>
        <p:txBody>
          <a:bodyPr/>
          <a:lstStyle/>
          <a:p>
            <a:r>
              <a:rPr lang="es-EC" dirty="0" err="1" smtClean="0"/>
              <a:t>Organic</a:t>
            </a:r>
            <a:r>
              <a:rPr lang="es-EC" dirty="0" smtClean="0"/>
              <a:t> </a:t>
            </a:r>
            <a:r>
              <a:rPr lang="es-EC" dirty="0" err="1" smtClean="0"/>
              <a:t>multilevel</a:t>
            </a:r>
            <a:r>
              <a:rPr lang="es-EC" dirty="0" smtClean="0"/>
              <a:t> </a:t>
            </a:r>
            <a:r>
              <a:rPr lang="es-EC" dirty="0" err="1" smtClean="0"/>
              <a:t>model</a:t>
            </a:r>
            <a:endParaRPr lang="es-EC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1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 smtClean="0"/>
              <a:t>This </a:t>
            </a:r>
            <a:r>
              <a:rPr lang="en-US" dirty="0"/>
              <a:t>work shows the </a:t>
            </a:r>
            <a:r>
              <a:rPr lang="en-US" b="1" dirty="0">
                <a:solidFill>
                  <a:srgbClr val="0070C0"/>
                </a:solidFill>
              </a:rPr>
              <a:t>Organic Multilevel Model </a:t>
            </a:r>
            <a:r>
              <a:rPr lang="en-US" dirty="0"/>
              <a:t>based on the concept of organic analysis of journalism, supported on the ideas of dynamism, change and heterogeneity that define the journalistic culture of denominated as Intermediate Journalistic Countries. </a:t>
            </a:r>
            <a:endParaRPr lang="es-EC" dirty="0"/>
          </a:p>
        </p:txBody>
      </p:sp>
      <p:sp>
        <p:nvSpPr>
          <p:cNvPr id="3" name="2 Rectángulo">
            <a:hlinkClick r:id="rId2"/>
          </p:cNvPr>
          <p:cNvSpPr/>
          <p:nvPr/>
        </p:nvSpPr>
        <p:spPr>
          <a:xfrm>
            <a:off x="1182819" y="6116323"/>
            <a:ext cx="3415550" cy="369332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EC" b="1" dirty="0">
                <a:solidFill>
                  <a:schemeClr val="tx1"/>
                </a:solidFill>
              </a:rPr>
              <a:t>https://</a:t>
            </a:r>
            <a:r>
              <a:rPr lang="es-EC" b="1" dirty="0" smtClean="0">
                <a:solidFill>
                  <a:schemeClr val="tx1"/>
                </a:solidFill>
              </a:rPr>
              <a:t>culturasperiodisticas.com</a:t>
            </a:r>
            <a:r>
              <a:rPr lang="es-EC" b="1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04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err="1" smtClean="0"/>
              <a:t>context</a:t>
            </a:r>
            <a:endParaRPr lang="es-EC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119235946"/>
              </p:ext>
            </p:extLst>
          </p:nvPr>
        </p:nvGraphicFramePr>
        <p:xfrm>
          <a:off x="2637268" y="967849"/>
          <a:ext cx="7184314" cy="5470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3 Flecha derecha"/>
          <p:cNvSpPr/>
          <p:nvPr/>
        </p:nvSpPr>
        <p:spPr>
          <a:xfrm>
            <a:off x="1775520" y="3212976"/>
            <a:ext cx="3600400" cy="1143580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r>
              <a:rPr lang="es-MX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INTERMEDIATE JOURNALISTIC CULTURE</a:t>
            </a:r>
            <a:endParaRPr lang="es-EC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24128" y="6194738"/>
            <a:ext cx="7256987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1: 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ultilevel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models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of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context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Journalistic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Culture</a:t>
            </a:r>
            <a:endParaRPr lang="es-EC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24128" y="6347087"/>
            <a:ext cx="5131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Author´s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elaboration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C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8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6157914" y="190500"/>
            <a:ext cx="3527425" cy="4462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s-MX" sz="2300" b="1" dirty="0">
                <a:solidFill>
                  <a:schemeClr val="bg1"/>
                </a:solidFill>
              </a:rPr>
              <a:t>CULTURA PERIODÍSTICA</a:t>
            </a:r>
            <a:endParaRPr lang="es-EC" sz="23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3 Diagrama"/>
          <p:cNvGraphicFramePr/>
          <p:nvPr>
            <p:extLst>
              <p:ext uri="{D42A27DB-BD31-4B8C-83A1-F6EECF244321}">
                <p14:modId xmlns:p14="http://schemas.microsoft.com/office/powerpoint/2010/main" val="1695374044"/>
              </p:ext>
            </p:extLst>
          </p:nvPr>
        </p:nvGraphicFramePr>
        <p:xfrm>
          <a:off x="2827338" y="476519"/>
          <a:ext cx="7140909" cy="6063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C" dirty="0" err="1" smtClean="0"/>
              <a:t>context</a:t>
            </a:r>
            <a:endParaRPr lang="es-EC" dirty="0"/>
          </a:p>
        </p:txBody>
      </p:sp>
      <p:sp>
        <p:nvSpPr>
          <p:cNvPr id="10" name="Rectángulo 9"/>
          <p:cNvSpPr/>
          <p:nvPr/>
        </p:nvSpPr>
        <p:spPr>
          <a:xfrm>
            <a:off x="328668" y="6194738"/>
            <a:ext cx="7256987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2: 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ultilevel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models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of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context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 Intermedia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Journalistic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Culture </a:t>
            </a:r>
            <a:endParaRPr lang="es-EC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28668" y="6347087"/>
            <a:ext cx="5131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Author´s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elaboration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C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1722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err="1" smtClean="0"/>
              <a:t>multilevel</a:t>
            </a:r>
            <a:r>
              <a:rPr lang="es-EC" dirty="0" smtClean="0"/>
              <a:t> </a:t>
            </a:r>
            <a:r>
              <a:rPr lang="es-EC" dirty="0" err="1" smtClean="0"/>
              <a:t>models</a:t>
            </a:r>
            <a:endParaRPr lang="es-EC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494073"/>
              </p:ext>
            </p:extLst>
          </p:nvPr>
        </p:nvGraphicFramePr>
        <p:xfrm>
          <a:off x="1120461" y="1661379"/>
          <a:ext cx="10702344" cy="4767791"/>
        </p:xfrm>
        <a:graphic>
          <a:graphicData uri="http://schemas.openxmlformats.org/drawingml/2006/table">
            <a:tbl>
              <a:tblPr firstRow="1" firstCol="1" bandRow="1"/>
              <a:tblGrid>
                <a:gridCol w="1895725"/>
                <a:gridCol w="1385338"/>
                <a:gridCol w="1385338"/>
                <a:gridCol w="1549391"/>
                <a:gridCol w="1550607"/>
                <a:gridCol w="1550607"/>
                <a:gridCol w="1385338"/>
              </a:tblGrid>
              <a:tr h="4324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Individuals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</a:t>
                      </a:r>
                      <a:r>
                        <a:rPr lang="es-EC" sz="1200" b="1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baseline="0" dirty="0" err="1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routines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</a:t>
                      </a:r>
                      <a:r>
                        <a:rPr lang="es-EC" sz="1200" b="1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baseline="0" dirty="0" err="1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organization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 </a:t>
                      </a:r>
                      <a:r>
                        <a:rPr lang="es-EC" sz="1200" b="1" dirty="0" err="1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structure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Society</a:t>
                      </a:r>
                      <a:endParaRPr lang="es-EC" sz="1200" b="1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C" sz="1200" b="1" dirty="0" err="1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Policy</a:t>
                      </a:r>
                      <a:r>
                        <a:rPr lang="es-EC" sz="1200" b="1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es-EC" sz="1200" b="1" baseline="0" dirty="0" err="1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Economy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Culture</a:t>
                      </a:r>
                      <a:r>
                        <a:rPr lang="es-EC" sz="1200" b="1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es-EC" sz="1200" b="1" baseline="0" dirty="0" err="1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Ideology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McQuail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1983)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28291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Ettema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&amp;</a:t>
                      </a:r>
                      <a:r>
                        <a:rPr lang="es-EC" sz="1200" b="1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Whitney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1982)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Chaffee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Berger (1987)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McQuail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Windahl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(1993)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Weischenberg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(1992,1995)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Reus (1998)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Shoemaker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Resse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(1996)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Esser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(1998)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Whitney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</a:t>
                      </a:r>
                      <a:r>
                        <a:rPr lang="es-EC" sz="1200" b="1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al.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(2004)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Grossberg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</a:t>
                      </a:r>
                      <a:r>
                        <a:rPr lang="es-EC" sz="1200" b="1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al.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(2006)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Donsbach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(2000,2008)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Preston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Metykova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(2009)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  <a:tr h="33546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Hanitzsch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</a:t>
                      </a:r>
                      <a:r>
                        <a:rPr lang="es-EC" sz="1200" b="1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al.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(2010)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27713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Oller </a:t>
                      </a:r>
                      <a:r>
                        <a:rPr lang="es-EC" sz="12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es-EC" sz="1200" b="1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Meier</a:t>
                      </a:r>
                      <a:r>
                        <a:rPr lang="es-EC" sz="12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(2012)</a:t>
                      </a:r>
                      <a:endParaRPr lang="es-EC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Symbol" panose="05050102010706020507" pitchFamily="18" charset="2"/>
                        <a:buChar char=""/>
                        <a:tabLst>
                          <a:tab pos="90170" algn="l"/>
                        </a:tabLst>
                      </a:pPr>
                      <a:r>
                        <a:rPr lang="es-EC" sz="1200" dirty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C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BDB"/>
                    </a:solidFill>
                  </a:tcPr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024127" y="6391717"/>
            <a:ext cx="7256987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1: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Synopsis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multilevel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models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C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24127" y="6544066"/>
            <a:ext cx="5131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Author´s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elaboration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data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Hanitzsch</a:t>
            </a:r>
            <a:r>
              <a:rPr lang="es-ES_tradnl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(2009</a:t>
            </a:r>
            <a:r>
              <a:rPr lang="es-EC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156</a:t>
            </a:r>
            <a:r>
              <a:rPr lang="es-EC" sz="1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s-EC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3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4178937" cy="1499616"/>
          </a:xfrm>
        </p:spPr>
        <p:txBody>
          <a:bodyPr/>
          <a:lstStyle/>
          <a:p>
            <a:r>
              <a:rPr lang="es-EC" dirty="0" err="1"/>
              <a:t>organic</a:t>
            </a:r>
            <a:r>
              <a:rPr lang="es-EC" dirty="0"/>
              <a:t> </a:t>
            </a:r>
            <a:r>
              <a:rPr lang="es-EC" dirty="0" err="1"/>
              <a:t>analysis</a:t>
            </a:r>
            <a:endParaRPr lang="es-EC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659" y="4531042"/>
            <a:ext cx="1142285" cy="114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875" y="4483347"/>
            <a:ext cx="1295436" cy="101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281" y="4553504"/>
            <a:ext cx="1149462" cy="114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73" y="4553504"/>
            <a:ext cx="946933" cy="114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 rot="5400000">
            <a:off x="6861508" y="5371967"/>
            <a:ext cx="461665" cy="1071659"/>
          </a:xfrm>
          <a:prstGeom prst="rect">
            <a:avLst/>
          </a:prstGeom>
        </p:spPr>
        <p:txBody>
          <a:bodyPr vert="vert270" wrap="square" anchor="ctr" anchorCtr="0">
            <a:spAutoFit/>
          </a:bodyPr>
          <a:lstStyle/>
          <a:p>
            <a:r>
              <a:rPr lang="es-EC" dirty="0" err="1" smtClean="0"/>
              <a:t>Trunk</a:t>
            </a:r>
            <a:endParaRPr lang="es-EC" dirty="0" smtClean="0"/>
          </a:p>
        </p:txBody>
      </p:sp>
      <p:sp>
        <p:nvSpPr>
          <p:cNvPr id="11" name="10 Rectángulo"/>
          <p:cNvSpPr/>
          <p:nvPr/>
        </p:nvSpPr>
        <p:spPr>
          <a:xfrm rot="5400000">
            <a:off x="1117608" y="5495464"/>
            <a:ext cx="461665" cy="835885"/>
          </a:xfrm>
          <a:prstGeom prst="rect">
            <a:avLst/>
          </a:prstGeom>
        </p:spPr>
        <p:txBody>
          <a:bodyPr vert="vert270" wrap="square" anchor="ctr" anchorCtr="0">
            <a:spAutoFit/>
          </a:bodyPr>
          <a:lstStyle/>
          <a:p>
            <a:r>
              <a:rPr lang="es-EC" dirty="0" err="1" smtClean="0"/>
              <a:t>Leaves</a:t>
            </a:r>
            <a:endParaRPr lang="es-EC" dirty="0" smtClean="0"/>
          </a:p>
        </p:txBody>
      </p:sp>
      <p:sp>
        <p:nvSpPr>
          <p:cNvPr id="12" name="11 Rectángulo"/>
          <p:cNvSpPr/>
          <p:nvPr/>
        </p:nvSpPr>
        <p:spPr>
          <a:xfrm rot="5400000">
            <a:off x="9385912" y="5539930"/>
            <a:ext cx="461665" cy="719909"/>
          </a:xfrm>
          <a:prstGeom prst="rect">
            <a:avLst/>
          </a:prstGeom>
        </p:spPr>
        <p:txBody>
          <a:bodyPr vert="vert270" wrap="square" anchor="ctr" anchorCtr="0">
            <a:spAutoFit/>
          </a:bodyPr>
          <a:lstStyle/>
          <a:p>
            <a:r>
              <a:rPr lang="es-EC" dirty="0" err="1" smtClean="0"/>
              <a:t>Roots</a:t>
            </a:r>
            <a:endParaRPr lang="es-EC" dirty="0" smtClean="0"/>
          </a:p>
        </p:txBody>
      </p:sp>
      <p:sp>
        <p:nvSpPr>
          <p:cNvPr id="13" name="12 Rectángulo"/>
          <p:cNvSpPr/>
          <p:nvPr/>
        </p:nvSpPr>
        <p:spPr>
          <a:xfrm rot="5400000">
            <a:off x="3828278" y="5377578"/>
            <a:ext cx="461665" cy="1071659"/>
          </a:xfrm>
          <a:prstGeom prst="rect">
            <a:avLst/>
          </a:prstGeom>
        </p:spPr>
        <p:txBody>
          <a:bodyPr vert="vert270" wrap="square" anchor="ctr" anchorCtr="0">
            <a:spAutoFit/>
          </a:bodyPr>
          <a:lstStyle/>
          <a:p>
            <a:r>
              <a:rPr lang="es-EC" dirty="0" err="1" smtClean="0"/>
              <a:t>Branches</a:t>
            </a:r>
            <a:endParaRPr lang="es-EC" dirty="0" smtClean="0"/>
          </a:p>
        </p:txBody>
      </p:sp>
      <p:sp>
        <p:nvSpPr>
          <p:cNvPr id="8" name="7 Rectángulo"/>
          <p:cNvSpPr/>
          <p:nvPr/>
        </p:nvSpPr>
        <p:spPr>
          <a:xfrm>
            <a:off x="766549" y="2020826"/>
            <a:ext cx="94077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“Much </a:t>
            </a:r>
            <a:r>
              <a:rPr lang="en-US" dirty="0"/>
              <a:t>of what we study in </a:t>
            </a:r>
            <a:r>
              <a:rPr lang="en-US" b="1" dirty="0">
                <a:solidFill>
                  <a:srgbClr val="0070C0"/>
                </a:solidFill>
              </a:rPr>
              <a:t>nature</a:t>
            </a:r>
            <a:r>
              <a:rPr lang="en-US" dirty="0"/>
              <a:t> is multilevel, so we must use the theories and </a:t>
            </a:r>
            <a:r>
              <a:rPr lang="en-US" b="1" dirty="0">
                <a:solidFill>
                  <a:srgbClr val="0070C0"/>
                </a:solidFill>
              </a:rPr>
              <a:t>analysis techniques that are also multilevel</a:t>
            </a:r>
            <a:r>
              <a:rPr lang="en-US" dirty="0"/>
              <a:t>. If we do not this, we have serious </a:t>
            </a:r>
            <a:r>
              <a:rPr lang="en-US" dirty="0" smtClean="0"/>
              <a:t>problems” (</a:t>
            </a:r>
            <a:r>
              <a:rPr lang="en-US" dirty="0"/>
              <a:t>Luke, 2004: 4)</a:t>
            </a:r>
            <a:endParaRPr lang="es-EC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6087111" y="589338"/>
            <a:ext cx="544223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 err="1" smtClean="0"/>
              <a:t>multilevel</a:t>
            </a:r>
            <a:r>
              <a:rPr lang="es-EC" dirty="0" smtClean="0"/>
              <a:t> </a:t>
            </a:r>
            <a:r>
              <a:rPr lang="es-EC" dirty="0" err="1" smtClean="0"/>
              <a:t>models</a:t>
            </a:r>
            <a:endParaRPr lang="es-EC" dirty="0"/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5213921" y="828649"/>
            <a:ext cx="873190" cy="1020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/>
              <a:t>+</a:t>
            </a:r>
          </a:p>
        </p:txBody>
      </p:sp>
      <p:sp>
        <p:nvSpPr>
          <p:cNvPr id="17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65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ORGANIC </a:t>
            </a:r>
            <a:r>
              <a:rPr lang="es-EC" dirty="0" err="1" smtClean="0"/>
              <a:t>multilevel</a:t>
            </a:r>
            <a:r>
              <a:rPr lang="es-EC" dirty="0" smtClean="0"/>
              <a:t> </a:t>
            </a:r>
            <a:r>
              <a:rPr lang="es-EC" dirty="0" err="1" smtClean="0"/>
              <a:t>model</a:t>
            </a:r>
            <a:endParaRPr lang="es-EC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473" y="379055"/>
            <a:ext cx="4700587" cy="605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5 Conector angular"/>
          <p:cNvCxnSpPr/>
          <p:nvPr/>
        </p:nvCxnSpPr>
        <p:spPr>
          <a:xfrm>
            <a:off x="4149434" y="5306095"/>
            <a:ext cx="3232597" cy="669701"/>
          </a:xfrm>
          <a:prstGeom prst="bentConnector3">
            <a:avLst>
              <a:gd name="adj1" fmla="val 79482"/>
            </a:avLst>
          </a:prstGeom>
          <a:ln w="28575">
            <a:solidFill>
              <a:schemeClr val="tx1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283" y="2273166"/>
            <a:ext cx="3475037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282" y="3695675"/>
            <a:ext cx="3475037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4149434" y="4946483"/>
            <a:ext cx="2584103" cy="359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 err="1" smtClean="0"/>
              <a:t>Systems</a:t>
            </a:r>
            <a:r>
              <a:rPr lang="es-EC" dirty="0" smtClean="0"/>
              <a:t> </a:t>
            </a:r>
            <a:r>
              <a:rPr lang="es-EC" dirty="0" err="1" smtClean="0"/>
              <a:t>Level</a:t>
            </a:r>
            <a:r>
              <a:rPr lang="es-EC" dirty="0" smtClean="0"/>
              <a:t> </a:t>
            </a:r>
            <a:endParaRPr lang="es-EC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4130278" y="3251389"/>
            <a:ext cx="2676402" cy="5527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 err="1" smtClean="0"/>
              <a:t>Institutional</a:t>
            </a:r>
            <a:r>
              <a:rPr lang="es-EC" dirty="0" smtClean="0"/>
              <a:t> </a:t>
            </a:r>
            <a:r>
              <a:rPr lang="es-EC" dirty="0" err="1" smtClean="0"/>
              <a:t>level</a:t>
            </a:r>
            <a:endParaRPr lang="es-EC" dirty="0"/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>
            <a:off x="4103284" y="1967775"/>
            <a:ext cx="2818071" cy="374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 smtClean="0"/>
              <a:t>Actor </a:t>
            </a:r>
            <a:r>
              <a:rPr lang="es-EC" dirty="0" err="1" smtClean="0"/>
              <a:t>Level</a:t>
            </a:r>
            <a:r>
              <a:rPr lang="es-EC" dirty="0" smtClean="0"/>
              <a:t> </a:t>
            </a:r>
            <a:endParaRPr lang="es-EC" dirty="0"/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>
            <a:off x="4103283" y="5325355"/>
            <a:ext cx="2630254" cy="1193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dirty="0" err="1" smtClean="0"/>
              <a:t>Political</a:t>
            </a:r>
            <a:r>
              <a:rPr lang="es-EC" dirty="0" smtClean="0"/>
              <a:t> </a:t>
            </a:r>
            <a:r>
              <a:rPr lang="es-EC" dirty="0" err="1" smtClean="0"/>
              <a:t>system</a:t>
            </a:r>
            <a:r>
              <a:rPr lang="es-EC" dirty="0" smtClean="0"/>
              <a:t> (role, </a:t>
            </a:r>
            <a:r>
              <a:rPr lang="es-EC" dirty="0" err="1" smtClean="0"/>
              <a:t>parallelism</a:t>
            </a:r>
            <a:r>
              <a:rPr lang="es-EC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s-EC" dirty="0" err="1" smtClean="0"/>
              <a:t>Economic</a:t>
            </a:r>
            <a:r>
              <a:rPr lang="es-EC" dirty="0" smtClean="0"/>
              <a:t> </a:t>
            </a:r>
            <a:r>
              <a:rPr lang="es-EC" dirty="0" err="1" smtClean="0"/>
              <a:t>system</a:t>
            </a:r>
            <a:r>
              <a:rPr lang="es-EC" dirty="0" smtClean="0"/>
              <a:t> (</a:t>
            </a:r>
            <a:r>
              <a:rPr lang="es-EC" dirty="0" err="1" smtClean="0"/>
              <a:t>market</a:t>
            </a:r>
            <a:r>
              <a:rPr lang="es-EC" dirty="0" smtClean="0"/>
              <a:t> </a:t>
            </a:r>
            <a:r>
              <a:rPr lang="es-EC" dirty="0" err="1" smtClean="0"/>
              <a:t>structure</a:t>
            </a:r>
            <a:r>
              <a:rPr lang="es-EC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s-EC" dirty="0" err="1" smtClean="0"/>
              <a:t>Professionalization</a:t>
            </a:r>
            <a:r>
              <a:rPr lang="es-EC" dirty="0" smtClean="0"/>
              <a:t> (</a:t>
            </a:r>
            <a:r>
              <a:rPr lang="es-EC" dirty="0" err="1" smtClean="0"/>
              <a:t>academy</a:t>
            </a:r>
            <a:r>
              <a:rPr lang="es-EC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s-EC" dirty="0" err="1" smtClean="0"/>
              <a:t>Historical</a:t>
            </a:r>
            <a:r>
              <a:rPr lang="es-EC" dirty="0" smtClean="0"/>
              <a:t>/Social </a:t>
            </a:r>
            <a:r>
              <a:rPr lang="es-EC" dirty="0" err="1" smtClean="0"/>
              <a:t>system</a:t>
            </a:r>
            <a:endParaRPr lang="es-EC" dirty="0" smtClean="0"/>
          </a:p>
          <a:p>
            <a:pPr>
              <a:lnSpc>
                <a:spcPct val="120000"/>
              </a:lnSpc>
            </a:pPr>
            <a:r>
              <a:rPr lang="es-EC" dirty="0" err="1" smtClean="0"/>
              <a:t>technology</a:t>
            </a:r>
            <a:endParaRPr lang="es-EC" dirty="0" smtClean="0"/>
          </a:p>
          <a:p>
            <a:pPr>
              <a:lnSpc>
                <a:spcPct val="120000"/>
              </a:lnSpc>
            </a:pPr>
            <a:r>
              <a:rPr lang="es-EC" dirty="0" smtClean="0"/>
              <a:t>MEDIA SYSTEM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126681" y="3819948"/>
            <a:ext cx="2606855" cy="875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dirty="0" smtClean="0"/>
              <a:t>Media </a:t>
            </a:r>
            <a:r>
              <a:rPr lang="es-EC" dirty="0" err="1" smtClean="0"/>
              <a:t>Organization</a:t>
            </a:r>
            <a:r>
              <a:rPr lang="es-EC" dirty="0" smtClean="0"/>
              <a:t> </a:t>
            </a:r>
          </a:p>
          <a:p>
            <a:pPr>
              <a:lnSpc>
                <a:spcPct val="120000"/>
              </a:lnSpc>
            </a:pPr>
            <a:r>
              <a:rPr lang="es-EC" dirty="0" smtClean="0"/>
              <a:t>media </a:t>
            </a:r>
            <a:r>
              <a:rPr lang="es-EC" dirty="0" err="1" smtClean="0"/>
              <a:t>structure</a:t>
            </a:r>
            <a:endParaRPr lang="es-EC" dirty="0" smtClean="0"/>
          </a:p>
          <a:p>
            <a:pPr>
              <a:lnSpc>
                <a:spcPct val="120000"/>
              </a:lnSpc>
            </a:pPr>
            <a:r>
              <a:rPr lang="es-EC" dirty="0" smtClean="0"/>
              <a:t>Media </a:t>
            </a:r>
            <a:r>
              <a:rPr lang="es-EC" dirty="0" err="1" smtClean="0"/>
              <a:t>rutines</a:t>
            </a:r>
            <a:r>
              <a:rPr lang="es-EC" dirty="0" smtClean="0"/>
              <a:t> / </a:t>
            </a:r>
            <a:r>
              <a:rPr lang="es-EC" dirty="0" err="1" smtClean="0"/>
              <a:t>processes</a:t>
            </a:r>
            <a:endParaRPr lang="es-EC" dirty="0" smtClean="0"/>
          </a:p>
          <a:p>
            <a:pPr>
              <a:lnSpc>
                <a:spcPct val="120000"/>
              </a:lnSpc>
            </a:pPr>
            <a:r>
              <a:rPr lang="es-EC" dirty="0" smtClean="0"/>
              <a:t>Editorial line </a:t>
            </a:r>
            <a:r>
              <a:rPr lang="es-EC" dirty="0" smtClean="0">
                <a:solidFill>
                  <a:schemeClr val="tx1"/>
                </a:solidFill>
              </a:rPr>
              <a:t>/rules</a:t>
            </a:r>
          </a:p>
          <a:p>
            <a:pPr>
              <a:lnSpc>
                <a:spcPct val="120000"/>
              </a:lnSpc>
            </a:pPr>
            <a:r>
              <a:rPr lang="es-EC" dirty="0" err="1" smtClean="0"/>
              <a:t>Profile</a:t>
            </a:r>
            <a:r>
              <a:rPr lang="es-EC" dirty="0" smtClean="0"/>
              <a:t> </a:t>
            </a:r>
            <a:r>
              <a:rPr lang="es-EC" dirty="0" err="1" smtClean="0"/>
              <a:t>journalists</a:t>
            </a:r>
            <a:endParaRPr lang="es-EC" dirty="0" smtClean="0"/>
          </a:p>
        </p:txBody>
      </p:sp>
      <p:sp>
        <p:nvSpPr>
          <p:cNvPr id="21" name="Título 1"/>
          <p:cNvSpPr txBox="1">
            <a:spLocks/>
          </p:cNvSpPr>
          <p:nvPr/>
        </p:nvSpPr>
        <p:spPr>
          <a:xfrm>
            <a:off x="4130277" y="2375735"/>
            <a:ext cx="2219007" cy="875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dirty="0" err="1" smtClean="0"/>
              <a:t>Sociodemographic</a:t>
            </a:r>
            <a:r>
              <a:rPr lang="es-EC" dirty="0" smtClean="0"/>
              <a:t> </a:t>
            </a:r>
            <a:r>
              <a:rPr lang="es-EC" dirty="0" err="1" smtClean="0"/>
              <a:t>factors</a:t>
            </a:r>
            <a:endParaRPr lang="es-EC" dirty="0" smtClean="0"/>
          </a:p>
          <a:p>
            <a:pPr>
              <a:lnSpc>
                <a:spcPct val="120000"/>
              </a:lnSpc>
            </a:pPr>
            <a:r>
              <a:rPr lang="es-EC" dirty="0" err="1" smtClean="0"/>
              <a:t>Economic</a:t>
            </a:r>
            <a:r>
              <a:rPr lang="es-EC" dirty="0" smtClean="0"/>
              <a:t> </a:t>
            </a:r>
            <a:r>
              <a:rPr lang="es-EC" dirty="0" err="1" smtClean="0"/>
              <a:t>factors</a:t>
            </a:r>
            <a:endParaRPr lang="es-EC" dirty="0" smtClean="0"/>
          </a:p>
          <a:p>
            <a:pPr>
              <a:lnSpc>
                <a:spcPct val="120000"/>
              </a:lnSpc>
            </a:pPr>
            <a:r>
              <a:rPr lang="es-EC" dirty="0" err="1" smtClean="0"/>
              <a:t>Political</a:t>
            </a:r>
            <a:r>
              <a:rPr lang="es-EC" dirty="0" smtClean="0"/>
              <a:t> </a:t>
            </a:r>
            <a:r>
              <a:rPr lang="es-EC" dirty="0" err="1" smtClean="0"/>
              <a:t>factors</a:t>
            </a:r>
            <a:endParaRPr lang="es-EC" dirty="0" smtClean="0"/>
          </a:p>
          <a:p>
            <a:pPr>
              <a:lnSpc>
                <a:spcPct val="120000"/>
              </a:lnSpc>
            </a:pPr>
            <a:r>
              <a:rPr lang="es-EC" dirty="0" smtClean="0">
                <a:solidFill>
                  <a:schemeClr val="tx1"/>
                </a:solidFill>
              </a:rPr>
              <a:t>Professional/personal roles</a:t>
            </a:r>
          </a:p>
          <a:p>
            <a:pPr>
              <a:lnSpc>
                <a:spcPct val="120000"/>
              </a:lnSpc>
            </a:pPr>
            <a:endParaRPr lang="es-EC" dirty="0" smtClean="0"/>
          </a:p>
        </p:txBody>
      </p:sp>
      <p:sp>
        <p:nvSpPr>
          <p:cNvPr id="11" name="10 Flecha arriba y abajo"/>
          <p:cNvSpPr/>
          <p:nvPr/>
        </p:nvSpPr>
        <p:spPr>
          <a:xfrm>
            <a:off x="3296991" y="2342654"/>
            <a:ext cx="484632" cy="3633142"/>
          </a:xfrm>
          <a:prstGeom prst="upDownArrow">
            <a:avLst>
              <a:gd name="adj1" fmla="val 92519"/>
              <a:gd name="adj2" fmla="val 5000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C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INFLUENCES</a:t>
            </a:r>
            <a:endParaRPr lang="es-EC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3" name="Rectángulo 10"/>
          <p:cNvSpPr/>
          <p:nvPr/>
        </p:nvSpPr>
        <p:spPr>
          <a:xfrm>
            <a:off x="9626013" y="6518434"/>
            <a:ext cx="2565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Author´s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elaboration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C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ángulo 9"/>
          <p:cNvSpPr/>
          <p:nvPr/>
        </p:nvSpPr>
        <p:spPr>
          <a:xfrm>
            <a:off x="9626013" y="6366084"/>
            <a:ext cx="2515179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 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3: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Organic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multilevel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</a:t>
            </a:r>
            <a:r>
              <a:rPr lang="es-ES_tradn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C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069048" y="1598443"/>
            <a:ext cx="12121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/>
              <a:t>(OLLER, 2015)</a:t>
            </a:r>
          </a:p>
        </p:txBody>
      </p:sp>
      <p:sp>
        <p:nvSpPr>
          <p:cNvPr id="18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72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C" dirty="0" smtClean="0"/>
              <a:t>ORGANIC </a:t>
            </a:r>
            <a:r>
              <a:rPr lang="es-EC" dirty="0" err="1" smtClean="0"/>
              <a:t>context</a:t>
            </a:r>
            <a:r>
              <a:rPr lang="es-EC" dirty="0" smtClean="0"/>
              <a:t> </a:t>
            </a:r>
            <a:r>
              <a:rPr lang="es-EC" dirty="0" err="1" smtClean="0"/>
              <a:t>ANALYSis</a:t>
            </a:r>
            <a:r>
              <a:rPr lang="es-EC" dirty="0" smtClean="0"/>
              <a:t> </a:t>
            </a:r>
            <a:br>
              <a:rPr lang="es-EC" dirty="0" smtClean="0"/>
            </a:br>
            <a:r>
              <a:rPr lang="es-EC" dirty="0" smtClean="0"/>
              <a:t>of ecuador</a:t>
            </a:r>
            <a:endParaRPr lang="es-EC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974" y="430571"/>
            <a:ext cx="4706937" cy="605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6 Conector angular"/>
          <p:cNvCxnSpPr/>
          <p:nvPr/>
        </p:nvCxnSpPr>
        <p:spPr>
          <a:xfrm>
            <a:off x="4149434" y="4977864"/>
            <a:ext cx="3232597" cy="669701"/>
          </a:xfrm>
          <a:prstGeom prst="bentConnector3">
            <a:avLst>
              <a:gd name="adj1" fmla="val 79482"/>
            </a:avLst>
          </a:prstGeom>
          <a:ln w="28575">
            <a:solidFill>
              <a:schemeClr val="tx1"/>
            </a:solidFill>
            <a:tailEnd type="arrow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6" y="3537225"/>
            <a:ext cx="6947254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283" y="1828979"/>
            <a:ext cx="3475037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ángulo 9"/>
          <p:cNvSpPr/>
          <p:nvPr/>
        </p:nvSpPr>
        <p:spPr>
          <a:xfrm>
            <a:off x="8422783" y="6366084"/>
            <a:ext cx="3718409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4: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Organic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analysis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Ecuadorian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Journalists</a:t>
            </a:r>
            <a:endParaRPr lang="es-EC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0"/>
          <p:cNvSpPr/>
          <p:nvPr/>
        </p:nvSpPr>
        <p:spPr>
          <a:xfrm>
            <a:off x="8422783" y="6518434"/>
            <a:ext cx="2565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Author´s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C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elaboration</a:t>
            </a:r>
            <a:r>
              <a:rPr lang="es-EC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C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005330" y="5096400"/>
            <a:ext cx="2884127" cy="176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Hybrid system (democracy)</a:t>
            </a:r>
            <a:endParaRPr lang="es-EC" dirty="0"/>
          </a:p>
          <a:p>
            <a:r>
              <a:rPr lang="en-US" dirty="0"/>
              <a:t>New law of communication (2013)  </a:t>
            </a:r>
            <a:endParaRPr lang="es-EC" dirty="0"/>
          </a:p>
          <a:p>
            <a:r>
              <a:rPr lang="en-US" dirty="0"/>
              <a:t>Strong interventionist state</a:t>
            </a:r>
            <a:endParaRPr lang="es-EC" dirty="0"/>
          </a:p>
          <a:p>
            <a:r>
              <a:rPr lang="en-US" dirty="0"/>
              <a:t>State paternalism / crispation</a:t>
            </a:r>
            <a:endParaRPr lang="es-EC" dirty="0"/>
          </a:p>
          <a:p>
            <a:r>
              <a:rPr lang="en-US" dirty="0" err="1"/>
              <a:t>Neocapitalism</a:t>
            </a:r>
            <a:r>
              <a:rPr lang="en-US" dirty="0"/>
              <a:t> </a:t>
            </a:r>
            <a:r>
              <a:rPr lang="en-US" i="1" dirty="0" err="1"/>
              <a:t>vs</a:t>
            </a:r>
            <a:r>
              <a:rPr lang="en-US" dirty="0"/>
              <a:t> Socialism </a:t>
            </a:r>
            <a:endParaRPr lang="es-EC" dirty="0"/>
          </a:p>
          <a:p>
            <a:r>
              <a:rPr lang="en-US" dirty="0"/>
              <a:t>Professional training: Title </a:t>
            </a:r>
            <a:r>
              <a:rPr lang="en-US" i="1" dirty="0" err="1"/>
              <a:t>vs</a:t>
            </a:r>
            <a:r>
              <a:rPr lang="en-US" dirty="0"/>
              <a:t> Empirical</a:t>
            </a:r>
            <a:endParaRPr lang="es-EC" dirty="0"/>
          </a:p>
          <a:p>
            <a:r>
              <a:rPr lang="en-US" dirty="0" err="1"/>
              <a:t>Inestability</a:t>
            </a:r>
            <a:endParaRPr lang="es-EC" dirty="0"/>
          </a:p>
          <a:p>
            <a:r>
              <a:rPr lang="en-US" dirty="0"/>
              <a:t>Social individualism</a:t>
            </a:r>
            <a:endParaRPr lang="es-EC" dirty="0"/>
          </a:p>
          <a:p>
            <a:r>
              <a:rPr lang="en-US" dirty="0"/>
              <a:t>Technological </a:t>
            </a:r>
            <a:r>
              <a:rPr lang="en-US" dirty="0" err="1"/>
              <a:t>asynchronism</a:t>
            </a:r>
            <a:endParaRPr lang="es-EC" dirty="0"/>
          </a:p>
          <a:p>
            <a:r>
              <a:rPr lang="en-US" dirty="0"/>
              <a:t>Current structure of the media in Ecuador: 91% Private, 5% Public and 4% Community media</a:t>
            </a:r>
            <a:endParaRPr lang="es-EC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765295" y="3758561"/>
            <a:ext cx="2606855" cy="976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00" dirty="0"/>
              <a:t>Not self-regulation</a:t>
            </a:r>
            <a:endParaRPr lang="es-EC" sz="1300" dirty="0"/>
          </a:p>
          <a:p>
            <a:r>
              <a:rPr lang="en-US" sz="1300" dirty="0"/>
              <a:t>Public /private /community</a:t>
            </a:r>
            <a:endParaRPr lang="es-EC" sz="1300" dirty="0"/>
          </a:p>
          <a:p>
            <a:r>
              <a:rPr lang="en-US" sz="1300" dirty="0"/>
              <a:t>Vertical processes</a:t>
            </a:r>
            <a:endParaRPr lang="es-EC" sz="1300" dirty="0"/>
          </a:p>
          <a:p>
            <a:r>
              <a:rPr lang="en-US" sz="1300" dirty="0"/>
              <a:t>Editorial line for or against the government</a:t>
            </a:r>
            <a:endParaRPr lang="es-EC" sz="1300" dirty="0"/>
          </a:p>
          <a:p>
            <a:r>
              <a:rPr lang="en-US" sz="1300" dirty="0"/>
              <a:t>Low professionalization</a:t>
            </a:r>
            <a:endParaRPr lang="es-EC" sz="1300" dirty="0"/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4199951" y="1956809"/>
            <a:ext cx="2406911" cy="875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dirty="0">
                <a:solidFill>
                  <a:schemeClr val="tx1"/>
                </a:solidFill>
              </a:rPr>
              <a:t>New middle class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tx1"/>
                </a:solidFill>
              </a:rPr>
              <a:t>Low salaries / salary increase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tx1"/>
                </a:solidFill>
              </a:rPr>
              <a:t>Polarization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tx1"/>
                </a:solidFill>
              </a:rPr>
              <a:t>City </a:t>
            </a:r>
            <a:r>
              <a:rPr lang="en-US" dirty="0" err="1">
                <a:solidFill>
                  <a:schemeClr val="tx1"/>
                </a:solidFill>
              </a:rPr>
              <a:t>vs</a:t>
            </a:r>
            <a:r>
              <a:rPr lang="en-US" dirty="0">
                <a:solidFill>
                  <a:schemeClr val="tx1"/>
                </a:solidFill>
              </a:rPr>
              <a:t> province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err="1" smtClean="0"/>
              <a:t>CONCLUsION</a:t>
            </a:r>
            <a:endParaRPr lang="es-EC" dirty="0"/>
          </a:p>
        </p:txBody>
      </p:sp>
      <p:sp>
        <p:nvSpPr>
          <p:cNvPr id="11" name="10 Flecha derecha"/>
          <p:cNvSpPr/>
          <p:nvPr/>
        </p:nvSpPr>
        <p:spPr>
          <a:xfrm>
            <a:off x="785611" y="2084832"/>
            <a:ext cx="1365161" cy="1520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sz="1000" b="1" dirty="0" smtClean="0"/>
              <a:t>JOURNALISTICCULTURE OF ECUADOR</a:t>
            </a:r>
            <a:endParaRPr lang="es-EC" sz="1000" b="1" dirty="0"/>
          </a:p>
        </p:txBody>
      </p:sp>
      <p:sp>
        <p:nvSpPr>
          <p:cNvPr id="13" name="Rectángulo 12"/>
          <p:cNvSpPr/>
          <p:nvPr/>
        </p:nvSpPr>
        <p:spPr>
          <a:xfrm>
            <a:off x="2286806" y="2084832"/>
            <a:ext cx="97281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outcomes of this study show an </a:t>
            </a:r>
            <a:r>
              <a:rPr lang="en-US" b="1" dirty="0">
                <a:solidFill>
                  <a:srgbClr val="0070C0"/>
                </a:solidFill>
              </a:rPr>
              <a:t>evolution and a complementary viewpoint of the transcultural comparative media research approach</a:t>
            </a:r>
            <a:r>
              <a:rPr lang="en-US" dirty="0"/>
              <a:t>, where the journalistic culture of each country is </a:t>
            </a:r>
            <a:r>
              <a:rPr lang="en-US" b="1" dirty="0">
                <a:solidFill>
                  <a:srgbClr val="0070C0"/>
                </a:solidFill>
              </a:rPr>
              <a:t>not a subordinate culture</a:t>
            </a:r>
            <a:r>
              <a:rPr lang="en-US" dirty="0"/>
              <a:t> of other -Western countries-, with its own media flows and journalistic products and practices. As </a:t>
            </a:r>
            <a:r>
              <a:rPr lang="en-US" dirty="0" err="1"/>
              <a:t>Couldry</a:t>
            </a:r>
            <a:r>
              <a:rPr lang="en-US" dirty="0"/>
              <a:t> (2012) maintains, media cultures are the result of </a:t>
            </a:r>
            <a:r>
              <a:rPr lang="en-US" b="1" dirty="0">
                <a:solidFill>
                  <a:srgbClr val="0070C0"/>
                </a:solidFill>
              </a:rPr>
              <a:t>territorial or </a:t>
            </a:r>
            <a:r>
              <a:rPr lang="en-US" b="1" dirty="0" err="1">
                <a:solidFill>
                  <a:srgbClr val="0070C0"/>
                </a:solidFill>
              </a:rPr>
              <a:t>deterritorialised</a:t>
            </a:r>
            <a:r>
              <a:rPr lang="en-US" b="1" dirty="0">
                <a:solidFill>
                  <a:srgbClr val="0070C0"/>
                </a:solidFill>
              </a:rPr>
              <a:t> thickenings or amalgamations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/>
              <a:t>This research follows the tendency expressed by </a:t>
            </a:r>
            <a:r>
              <a:rPr lang="en-US" dirty="0" err="1"/>
              <a:t>Hanitzsch</a:t>
            </a:r>
            <a:r>
              <a:rPr lang="en-US" dirty="0"/>
              <a:t> (2008: 116): “another important task for the future is the development of concepts and research instruments that deliberately serve a comparative purpose and that </a:t>
            </a:r>
            <a:r>
              <a:rPr lang="en-US" b="1" dirty="0">
                <a:solidFill>
                  <a:srgbClr val="0070C0"/>
                </a:solidFill>
              </a:rPr>
              <a:t>extend beyond Western-grown models</a:t>
            </a:r>
            <a:r>
              <a:rPr lang="en-US" dirty="0"/>
              <a:t>”.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In </a:t>
            </a:r>
            <a:r>
              <a:rPr lang="en-US" dirty="0"/>
              <a:t>order to consistently study journalism culture, we have designed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Organic Multilevel Model. 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dirty="0"/>
          </a:p>
        </p:txBody>
      </p:sp>
      <p:sp>
        <p:nvSpPr>
          <p:cNvPr id="17" name="Subtítulo 2"/>
          <p:cNvSpPr txBox="1">
            <a:spLocks/>
          </p:cNvSpPr>
          <p:nvPr/>
        </p:nvSpPr>
        <p:spPr>
          <a:xfrm>
            <a:off x="10264461" y="153001"/>
            <a:ext cx="1750453" cy="6632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C" sz="4800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 err="1">
                <a:solidFill>
                  <a:srgbClr val="002060"/>
                </a:solidFill>
              </a:rPr>
              <a:t>Worlds</a:t>
            </a:r>
            <a:r>
              <a:rPr lang="es-EC" sz="4800" b="1" dirty="0">
                <a:solidFill>
                  <a:srgbClr val="002060"/>
                </a:solidFill>
              </a:rPr>
              <a:t> of </a:t>
            </a:r>
            <a:r>
              <a:rPr lang="es-EC" sz="4800" b="1" dirty="0" err="1" smtClean="0">
                <a:solidFill>
                  <a:srgbClr val="002060"/>
                </a:solidFill>
              </a:rPr>
              <a:t>Journalism</a:t>
            </a:r>
            <a:endParaRPr lang="es-EC" sz="4800" b="1" dirty="0" smtClean="0">
              <a:solidFill>
                <a:srgbClr val="002060"/>
              </a:solidFill>
            </a:endParaRPr>
          </a:p>
          <a:p>
            <a:pPr algn="ctr"/>
            <a:r>
              <a:rPr lang="es-EC" sz="4800" b="1" dirty="0">
                <a:solidFill>
                  <a:srgbClr val="002060"/>
                </a:solidFill>
              </a:rPr>
              <a:t>International </a:t>
            </a:r>
            <a:r>
              <a:rPr lang="es-EC" sz="4800" b="1" dirty="0" err="1" smtClean="0">
                <a:solidFill>
                  <a:srgbClr val="002060"/>
                </a:solidFill>
              </a:rPr>
              <a:t>Conference</a:t>
            </a:r>
            <a:r>
              <a:rPr lang="es-EC" sz="4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s-EC" sz="4800" dirty="0" smtClean="0">
                <a:solidFill>
                  <a:srgbClr val="002060"/>
                </a:solidFill>
              </a:rPr>
              <a:t>5-8 </a:t>
            </a:r>
            <a:r>
              <a:rPr lang="es-EC" sz="4800" dirty="0" err="1">
                <a:solidFill>
                  <a:srgbClr val="002060"/>
                </a:solidFill>
              </a:rPr>
              <a:t>September</a:t>
            </a:r>
            <a:r>
              <a:rPr lang="es-EC" sz="4800" dirty="0">
                <a:solidFill>
                  <a:srgbClr val="002060"/>
                </a:solidFill>
              </a:rPr>
              <a:t> 2015 </a:t>
            </a:r>
          </a:p>
          <a:p>
            <a:pPr algn="ctr"/>
            <a:r>
              <a:rPr lang="es-EC" b="1" dirty="0" smtClean="0">
                <a:solidFill>
                  <a:srgbClr val="002060"/>
                </a:solidFill>
              </a:rPr>
              <a:t> </a:t>
            </a:r>
            <a:endParaRPr lang="es-EC" b="1" dirty="0">
              <a:solidFill>
                <a:srgbClr val="002060"/>
              </a:solidFill>
            </a:endParaRPr>
          </a:p>
          <a:p>
            <a:pPr algn="ctr"/>
            <a:endParaRPr lang="es-EC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1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938013" cy="1499616"/>
          </a:xfrm>
        </p:spPr>
        <p:txBody>
          <a:bodyPr/>
          <a:lstStyle/>
          <a:p>
            <a:r>
              <a:rPr lang="es-EC" dirty="0" smtClean="0"/>
              <a:t>THANKS</a:t>
            </a:r>
            <a:endParaRPr lang="es-EC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" y="2203358"/>
            <a:ext cx="3633989" cy="181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34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3038</TotalTime>
  <Words>797</Words>
  <Application>Microsoft Office PowerPoint</Application>
  <PresentationFormat>Panorámica</PresentationFormat>
  <Paragraphs>251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Symbol</vt:lpstr>
      <vt:lpstr>Times New Roman</vt:lpstr>
      <vt:lpstr>Tw Cen MT</vt:lpstr>
      <vt:lpstr>Tw Cen MT Condensed</vt:lpstr>
      <vt:lpstr>Wingdings 3</vt:lpstr>
      <vt:lpstr>Integral</vt:lpstr>
      <vt:lpstr>Multilevel analysis on new journalistic cultures around the world:  the proposal of the Organic Multilevel Model </vt:lpstr>
      <vt:lpstr>Introduction</vt:lpstr>
      <vt:lpstr>Organic multilevel model</vt:lpstr>
      <vt:lpstr>context</vt:lpstr>
      <vt:lpstr>context</vt:lpstr>
      <vt:lpstr>multilevel models</vt:lpstr>
      <vt:lpstr>organic analysis</vt:lpstr>
      <vt:lpstr>ORGANIC multilevel model</vt:lpstr>
      <vt:lpstr>ORGANIC context ANALYSis  of ecuador</vt:lpstr>
      <vt:lpstr>CONCLUsION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between the Journalistic Cultures  of Switzerland, Spain and Ecuador:  Journalists’ perception of professional roles and the concept of objectivity</dc:title>
  <dc:creator>Usuario</dc:creator>
  <cp:lastModifiedBy>Usuario</cp:lastModifiedBy>
  <cp:revision>144</cp:revision>
  <dcterms:created xsi:type="dcterms:W3CDTF">2015-02-12T03:33:00Z</dcterms:created>
  <dcterms:modified xsi:type="dcterms:W3CDTF">2015-08-09T11:39:16Z</dcterms:modified>
</cp:coreProperties>
</file>