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4"/>
  </p:notesMasterIdLst>
  <p:sldIdLst>
    <p:sldId id="256" r:id="rId2"/>
    <p:sldId id="276" r:id="rId3"/>
    <p:sldId id="295" r:id="rId4"/>
    <p:sldId id="292" r:id="rId5"/>
    <p:sldId id="293" r:id="rId6"/>
    <p:sldId id="287" r:id="rId7"/>
    <p:sldId id="294" r:id="rId8"/>
    <p:sldId id="296" r:id="rId9"/>
    <p:sldId id="297" r:id="rId10"/>
    <p:sldId id="298" r:id="rId11"/>
    <p:sldId id="300" r:id="rId12"/>
    <p:sldId id="284" r:id="rId13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A1A6C-6224-4E73-9308-761FE569E221}" type="datetimeFigureOut">
              <a:rPr lang="es-ES" smtClean="0"/>
              <a:t>25/08/2015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D27F8-2A7D-4770-9A85-DAA3E2F294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60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8F26-54A3-41CC-8559-E1262BDB76AE}" type="datetime1">
              <a:rPr lang="es-EC" smtClean="0"/>
              <a:t>25/08/2015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1246F-B81E-447D-8D2F-B1ABB56D2847}" type="datetime1">
              <a:rPr lang="es-EC" smtClean="0"/>
              <a:t>25/08/2015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4AE2E-C603-4925-9C10-13AAE21CD2CF}" type="datetime1">
              <a:rPr lang="es-EC" smtClean="0"/>
              <a:t>25/08/2015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B417C-9248-49ED-92BC-B4EB3B4DAB3C}" type="datetime1">
              <a:rPr lang="es-EC" smtClean="0"/>
              <a:t>25/08/2015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C4BF-F113-406A-85EA-D67729270A78}" type="datetime1">
              <a:rPr lang="es-EC" smtClean="0"/>
              <a:t>25/08/2015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E6E82-2F9A-4CB1-B62A-A6CF37236737}" type="datetime1">
              <a:rPr lang="es-EC" smtClean="0"/>
              <a:t>25/08/2015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AD6CE-BA1B-487D-A491-178D215C134C}" type="datetime1">
              <a:rPr lang="es-EC" smtClean="0"/>
              <a:t>25/08/2015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D935B-C657-46D6-8E86-4F0FDA2BC142}" type="datetime1">
              <a:rPr lang="es-EC" smtClean="0"/>
              <a:t>25/08/2015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F55DD-8561-4097-93BB-FFC9D9AE80DC}" type="datetime1">
              <a:rPr lang="es-EC" smtClean="0"/>
              <a:t>25/08/2015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1DA0F-2E10-439E-9251-B5B991E4DEA9}" type="datetime1">
              <a:rPr lang="es-EC" smtClean="0"/>
              <a:t>25/08/2015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FCF56-235B-4CC2-B587-7904C4A87603}" type="datetime1">
              <a:rPr lang="es-EC" smtClean="0"/>
              <a:t>25/08/2015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792A9-9D22-4880-B990-723CB0B3254B}" type="datetime1">
              <a:rPr lang="es-EC" smtClean="0"/>
              <a:t>25/08/2015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58FE2-6072-491D-A577-6679A9CDDD33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tin.olleralonso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http://culturasperiodisticas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0178" y="3253484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anja diagonal 10"/>
          <p:cNvSpPr/>
          <p:nvPr/>
        </p:nvSpPr>
        <p:spPr>
          <a:xfrm>
            <a:off x="-1" y="1"/>
            <a:ext cx="7956377" cy="2780928"/>
          </a:xfrm>
          <a:prstGeom prst="diagStri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 rot="20439355">
            <a:off x="-126314" y="239240"/>
            <a:ext cx="6616889" cy="1470025"/>
          </a:xfrm>
        </p:spPr>
        <p:txBody>
          <a:bodyPr>
            <a:normAutofit/>
          </a:bodyPr>
          <a:lstStyle/>
          <a:p>
            <a:pPr algn="l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Seminario Internacional de Periodismo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Quito, Jueves 27 de agosto de 2015</a:t>
            </a:r>
            <a:endParaRPr lang="es-E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Acorde 13"/>
          <p:cNvSpPr/>
          <p:nvPr/>
        </p:nvSpPr>
        <p:spPr>
          <a:xfrm>
            <a:off x="1979712" y="1484783"/>
            <a:ext cx="8053853" cy="5203173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s-EC" sz="3600" b="1" dirty="0"/>
              <a:t>Culturas periodísticas de América Latina</a:t>
            </a:r>
          </a:p>
          <a:p>
            <a:pPr algn="r"/>
            <a:r>
              <a:rPr lang="es-EC" sz="2800" b="1" dirty="0"/>
              <a:t>La influencia de la Ley Orgánica de Comunicación (LOC) de </a:t>
            </a:r>
            <a:r>
              <a:rPr lang="es-EC" sz="2800" b="1" dirty="0" smtClean="0"/>
              <a:t>2013 en Ecuador</a:t>
            </a:r>
            <a:endParaRPr lang="es-EC" sz="2800" dirty="0"/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5985322" y="5341412"/>
            <a:ext cx="2848163" cy="583327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b="1" dirty="0" smtClean="0">
                <a:solidFill>
                  <a:schemeClr val="tx1"/>
                </a:solidFill>
              </a:rPr>
              <a:t>Martín </a:t>
            </a:r>
            <a:r>
              <a:rPr lang="es-MX" b="1" dirty="0" err="1" smtClean="0">
                <a:solidFill>
                  <a:schemeClr val="tx1"/>
                </a:solidFill>
              </a:rPr>
              <a:t>Oller</a:t>
            </a:r>
            <a:r>
              <a:rPr lang="es-MX" b="1" dirty="0" smtClean="0">
                <a:solidFill>
                  <a:schemeClr val="tx1"/>
                </a:solidFill>
              </a:rPr>
              <a:t> Alonso </a:t>
            </a:r>
            <a:r>
              <a:rPr lang="es-MX" b="1" dirty="0" err="1" smtClean="0">
                <a:solidFill>
                  <a:schemeClr val="tx1"/>
                </a:solidFill>
              </a:rPr>
              <a:t>Ph.D</a:t>
            </a:r>
            <a:r>
              <a:rPr lang="es-MX" b="1" dirty="0" smtClean="0">
                <a:solidFill>
                  <a:schemeClr val="tx1"/>
                </a:solidFill>
              </a:rPr>
              <a:t>. </a:t>
            </a:r>
          </a:p>
          <a:p>
            <a:pPr algn="r"/>
            <a:r>
              <a:rPr lang="es-MX" b="1" dirty="0" smtClean="0">
                <a:solidFill>
                  <a:schemeClr val="tx1"/>
                </a:solidFill>
              </a:rPr>
              <a:t>Universidad de las </a:t>
            </a:r>
            <a:r>
              <a:rPr lang="es-MX" b="1" dirty="0" smtClean="0">
                <a:solidFill>
                  <a:schemeClr val="tx1"/>
                </a:solidFill>
              </a:rPr>
              <a:t>Américas</a:t>
            </a:r>
          </a:p>
          <a:p>
            <a:pPr algn="r"/>
            <a:r>
              <a:rPr lang="es-MX" b="1" dirty="0">
                <a:solidFill>
                  <a:schemeClr val="tx1"/>
                </a:solidFill>
                <a:hlinkClick r:id="rId3"/>
              </a:rPr>
              <a:t>m</a:t>
            </a:r>
            <a:r>
              <a:rPr lang="es-MX" b="1" dirty="0" smtClean="0">
                <a:solidFill>
                  <a:schemeClr val="tx1"/>
                </a:solidFill>
                <a:hlinkClick r:id="rId3"/>
              </a:rPr>
              <a:t>artin.olleralonso@gmail.com</a:t>
            </a:r>
            <a:r>
              <a:rPr lang="es-MX" b="1" dirty="0" smtClean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es-EC" b="1" dirty="0">
                <a:solidFill>
                  <a:schemeClr val="tx1"/>
                </a:solidFill>
                <a:hlinkClick r:id="rId4"/>
              </a:rPr>
              <a:t>http://culturasperiodisticas.com</a:t>
            </a:r>
            <a:r>
              <a:rPr lang="es-EC" b="1" dirty="0" smtClean="0">
                <a:solidFill>
                  <a:schemeClr val="tx1"/>
                </a:solidFill>
                <a:hlinkClick r:id="rId4"/>
              </a:rPr>
              <a:t>/</a:t>
            </a:r>
            <a:r>
              <a:rPr lang="es-EC" b="1" dirty="0" smtClean="0">
                <a:solidFill>
                  <a:schemeClr val="tx1"/>
                </a:solidFill>
              </a:rPr>
              <a:t> </a:t>
            </a:r>
            <a:endParaRPr lang="es-EC" b="1" dirty="0">
              <a:solidFill>
                <a:schemeClr val="tx1"/>
              </a:solidFill>
            </a:endParaRPr>
          </a:p>
        </p:txBody>
      </p:sp>
      <p:pic>
        <p:nvPicPr>
          <p:cNvPr id="8" name="0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046" y="6149326"/>
            <a:ext cx="1000125" cy="438257"/>
          </a:xfrm>
          <a:prstGeom prst="rect">
            <a:avLst/>
          </a:prstGeom>
        </p:spPr>
      </p:pic>
      <p:pic>
        <p:nvPicPr>
          <p:cNvPr id="1026" name="Picture 2" descr="https://www.flacso.edu.ec/congreso/javax.faces.resource/propuesta_encabezado2.jpg.flacso;jsessionid=d67dc74d9690d61261885706a725?ln=images/congres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6302">
            <a:off x="-1211958" y="-214533"/>
            <a:ext cx="9126319" cy="209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97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285860"/>
            <a:ext cx="7615262" cy="52149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C" b="1" dirty="0" smtClean="0"/>
          </a:p>
          <a:p>
            <a:pPr marL="0" indent="0" algn="just">
              <a:buNone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2</a:t>
            </a:fld>
            <a:endParaRPr lang="es-EC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7458" y="3195167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orde 5"/>
          <p:cNvSpPr/>
          <p:nvPr/>
        </p:nvSpPr>
        <p:spPr>
          <a:xfrm>
            <a:off x="1691680" y="1065219"/>
            <a:ext cx="7992888" cy="5240345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endParaRPr lang="es-EC" sz="2400" dirty="0" smtClean="0"/>
          </a:p>
          <a:p>
            <a:pPr algn="ctr">
              <a:buNone/>
            </a:pPr>
            <a:endParaRPr lang="es-EC" sz="2400" dirty="0"/>
          </a:p>
          <a:p>
            <a:pPr algn="ctr">
              <a:buNone/>
            </a:pPr>
            <a:endParaRPr lang="es-EC" sz="2400" dirty="0" smtClean="0"/>
          </a:p>
          <a:p>
            <a:pPr algn="ctr">
              <a:buNone/>
            </a:pPr>
            <a:r>
              <a:rPr lang="es-EC" sz="2400" dirty="0"/>
              <a:t>L</a:t>
            </a:r>
            <a:r>
              <a:rPr lang="es-EC" sz="2400" dirty="0" smtClean="0"/>
              <a:t>a </a:t>
            </a:r>
            <a:r>
              <a:rPr lang="es-EC" sz="2400" dirty="0"/>
              <a:t>fina frontera entre las distintas culturas nacionales </a:t>
            </a:r>
          </a:p>
          <a:p>
            <a:pPr algn="ctr">
              <a:buNone/>
            </a:pPr>
            <a:r>
              <a:rPr lang="es-EC" sz="1100" dirty="0"/>
              <a:t>(</a:t>
            </a:r>
            <a:r>
              <a:rPr lang="es-EC" sz="1100" dirty="0" err="1"/>
              <a:t>Hofstede</a:t>
            </a:r>
            <a:r>
              <a:rPr lang="es-EC" sz="1100" dirty="0"/>
              <a:t>, 1980) </a:t>
            </a:r>
          </a:p>
          <a:p>
            <a:pPr algn="ctr">
              <a:buNone/>
            </a:pPr>
            <a:endParaRPr lang="es-EC" sz="1100" dirty="0"/>
          </a:p>
          <a:p>
            <a:pPr algn="ctr">
              <a:buNone/>
            </a:pPr>
            <a:r>
              <a:rPr lang="es-EC" sz="2400" dirty="0"/>
              <a:t>como una constelación de prácticas </a:t>
            </a:r>
          </a:p>
          <a:p>
            <a:pPr algn="ctr">
              <a:buNone/>
            </a:pPr>
            <a:r>
              <a:rPr lang="es-EC" sz="1100" dirty="0"/>
              <a:t>(</a:t>
            </a:r>
            <a:r>
              <a:rPr lang="es-EC" sz="1100" dirty="0" err="1"/>
              <a:t>Barnhurst</a:t>
            </a:r>
            <a:r>
              <a:rPr lang="es-EC" sz="1100" dirty="0"/>
              <a:t>, 2003)</a:t>
            </a:r>
          </a:p>
          <a:p>
            <a:pPr algn="ctr">
              <a:buNone/>
            </a:pPr>
            <a:endParaRPr lang="es-EC" sz="1100" dirty="0"/>
          </a:p>
          <a:p>
            <a:pPr algn="ctr">
              <a:buNone/>
            </a:pPr>
            <a:r>
              <a:rPr lang="es-EC" sz="2400" dirty="0"/>
              <a:t>“Es la idea o cognición específica del periodista sobre la que evalúa y ordena sus ideas culturales, a través de las cuales crea su propia realidad significativa que le permite formar su acción profesional dentro de los conocimientos colectivos”</a:t>
            </a:r>
          </a:p>
          <a:p>
            <a:pPr algn="ctr">
              <a:buNone/>
            </a:pPr>
            <a:r>
              <a:rPr lang="es-EC" sz="1100" dirty="0" err="1"/>
              <a:t>Hanitzsch</a:t>
            </a:r>
            <a:r>
              <a:rPr lang="es-EC" sz="1100" dirty="0"/>
              <a:t> (2007: 273) </a:t>
            </a:r>
            <a:endParaRPr lang="es-ES" sz="1100" dirty="0"/>
          </a:p>
          <a:p>
            <a:pPr algn="r"/>
            <a:r>
              <a:rPr lang="es-EC" sz="2400" dirty="0" smtClean="0"/>
              <a:t> </a:t>
            </a:r>
            <a:endParaRPr lang="es-EC" sz="2400" dirty="0"/>
          </a:p>
          <a:p>
            <a:pPr algn="ctr"/>
            <a:endParaRPr lang="es-EC" dirty="0"/>
          </a:p>
        </p:txBody>
      </p:sp>
      <p:sp>
        <p:nvSpPr>
          <p:cNvPr id="7" name="Franja diagonal 6"/>
          <p:cNvSpPr/>
          <p:nvPr/>
        </p:nvSpPr>
        <p:spPr>
          <a:xfrm>
            <a:off x="0" y="0"/>
            <a:ext cx="3707904" cy="3195167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9150329">
            <a:off x="-385120" y="298449"/>
            <a:ext cx="4474840" cy="1143000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 periodística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285860"/>
            <a:ext cx="7615262" cy="52149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C" b="1" dirty="0" smtClean="0"/>
          </a:p>
          <a:p>
            <a:pPr marL="0" indent="0" algn="just">
              <a:buNone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3</a:t>
            </a:fld>
            <a:endParaRPr lang="es-EC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7458" y="3195167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orde 5"/>
          <p:cNvSpPr/>
          <p:nvPr/>
        </p:nvSpPr>
        <p:spPr>
          <a:xfrm>
            <a:off x="1691680" y="1065219"/>
            <a:ext cx="7992888" cy="5240345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s-EC" sz="2400" dirty="0" smtClean="0"/>
              <a:t>La </a:t>
            </a:r>
            <a:r>
              <a:rPr lang="es-EC" sz="2400" dirty="0"/>
              <a:t>realidad profesional de los periodistas está en constante redefinición, dinámica que provoca que el concepto de </a:t>
            </a:r>
            <a:r>
              <a:rPr lang="es-EC" sz="2400" b="1" dirty="0"/>
              <a:t>profesionalización</a:t>
            </a:r>
            <a:r>
              <a:rPr lang="es-EC" sz="2400" dirty="0"/>
              <a:t> del periodismo y de </a:t>
            </a:r>
            <a:r>
              <a:rPr lang="es-EC" sz="2400" b="1" dirty="0"/>
              <a:t>profesionalismo</a:t>
            </a:r>
            <a:r>
              <a:rPr lang="es-EC" sz="2400" dirty="0"/>
              <a:t> del periodista requiera de un profundo estudio desde todas sus vertientes (profesional, legislativa, educativa, social, etc</a:t>
            </a:r>
            <a:r>
              <a:rPr lang="es-EC" sz="2400" dirty="0" smtClean="0"/>
              <a:t>.) </a:t>
            </a:r>
            <a:endParaRPr lang="es-EC" sz="2400" dirty="0"/>
          </a:p>
          <a:p>
            <a:pPr algn="ctr"/>
            <a:endParaRPr lang="es-EC" dirty="0"/>
          </a:p>
        </p:txBody>
      </p:sp>
      <p:sp>
        <p:nvSpPr>
          <p:cNvPr id="7" name="Franja diagonal 6"/>
          <p:cNvSpPr/>
          <p:nvPr/>
        </p:nvSpPr>
        <p:spPr>
          <a:xfrm>
            <a:off x="0" y="0"/>
            <a:ext cx="3707904" cy="3195167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9150329">
            <a:off x="-385120" y="298449"/>
            <a:ext cx="4474840" cy="1143000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Profesionalización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441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285860"/>
            <a:ext cx="7615262" cy="52149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C" b="1" dirty="0" smtClean="0"/>
          </a:p>
          <a:p>
            <a:pPr marL="0" indent="0" algn="just">
              <a:buNone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4</a:t>
            </a:fld>
            <a:endParaRPr lang="es-EC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7458" y="3195167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orde 5"/>
          <p:cNvSpPr/>
          <p:nvPr/>
        </p:nvSpPr>
        <p:spPr>
          <a:xfrm>
            <a:off x="1691680" y="1065219"/>
            <a:ext cx="7992888" cy="5240345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s-EC" sz="2400" dirty="0" smtClean="0"/>
              <a:t>La</a:t>
            </a:r>
            <a:r>
              <a:rPr lang="es-EC" sz="2400" b="1" dirty="0" smtClean="0"/>
              <a:t> Cultura </a:t>
            </a:r>
            <a:r>
              <a:rPr lang="es-EC" sz="2400" b="1" dirty="0"/>
              <a:t>periodística intermedia latinoamericana</a:t>
            </a:r>
            <a:r>
              <a:rPr lang="es-EC" sz="2400" dirty="0"/>
              <a:t> </a:t>
            </a:r>
            <a:r>
              <a:rPr lang="es-EC" sz="2400" dirty="0" smtClean="0"/>
              <a:t>posee </a:t>
            </a:r>
            <a:r>
              <a:rPr lang="es-EC" sz="2400" b="1" dirty="0" smtClean="0">
                <a:solidFill>
                  <a:schemeClr val="tx2">
                    <a:lumMod val="75000"/>
                  </a:schemeClr>
                </a:solidFill>
              </a:rPr>
              <a:t>características </a:t>
            </a:r>
            <a:r>
              <a:rPr lang="es-EC" sz="2400" b="1" dirty="0">
                <a:solidFill>
                  <a:schemeClr val="tx2">
                    <a:lumMod val="75000"/>
                  </a:schemeClr>
                </a:solidFill>
              </a:rPr>
              <a:t>locales</a:t>
            </a:r>
            <a:r>
              <a:rPr lang="es-EC" sz="2400" dirty="0"/>
              <a:t>, enraizadas en las costumbres ancestrales y la evolución histórica de todos sus sistemas estructurales </a:t>
            </a:r>
            <a:r>
              <a:rPr lang="es-EC" sz="2400" dirty="0" smtClean="0"/>
              <a:t>y </a:t>
            </a:r>
            <a:r>
              <a:rPr lang="es-EC" sz="2400" b="1" dirty="0">
                <a:solidFill>
                  <a:schemeClr val="tx2">
                    <a:lumMod val="75000"/>
                  </a:schemeClr>
                </a:solidFill>
              </a:rPr>
              <a:t>características globales </a:t>
            </a:r>
            <a:r>
              <a:rPr lang="es-EC" sz="2400" dirty="0"/>
              <a:t>procedentes de distintas partes de la región de América Latina y el Caribe y del resto del </a:t>
            </a:r>
            <a:r>
              <a:rPr lang="es-EC" sz="2400" dirty="0" smtClean="0"/>
              <a:t>mundo </a:t>
            </a:r>
            <a:endParaRPr lang="es-EC" sz="2400" dirty="0"/>
          </a:p>
        </p:txBody>
      </p:sp>
      <p:sp>
        <p:nvSpPr>
          <p:cNvPr id="7" name="Franja diagonal 6"/>
          <p:cNvSpPr/>
          <p:nvPr/>
        </p:nvSpPr>
        <p:spPr>
          <a:xfrm>
            <a:off x="0" y="0"/>
            <a:ext cx="3707904" cy="3195167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9150329">
            <a:off x="-67838" y="-3627"/>
            <a:ext cx="4474840" cy="1143000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Identificación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783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285860"/>
            <a:ext cx="7615262" cy="52149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C" b="1" dirty="0" smtClean="0"/>
          </a:p>
          <a:p>
            <a:pPr marL="0" indent="0" algn="just">
              <a:buNone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5</a:t>
            </a:fld>
            <a:endParaRPr lang="es-EC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7458" y="3195167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orde 5"/>
          <p:cNvSpPr/>
          <p:nvPr/>
        </p:nvSpPr>
        <p:spPr>
          <a:xfrm>
            <a:off x="1691680" y="1065219"/>
            <a:ext cx="7992888" cy="5240345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s-EC" sz="2400" dirty="0" smtClean="0"/>
              <a:t>En este contexto la </a:t>
            </a:r>
            <a:r>
              <a:rPr lang="es-EC" sz="2400" dirty="0"/>
              <a:t>comunicación está impregnada de connotaciones colonialistas, imperialistas, hegemónicas, absolutistas, de subordinación, </a:t>
            </a:r>
            <a:r>
              <a:rPr lang="es-EC" sz="2400" dirty="0" smtClean="0"/>
              <a:t>etcétera (</a:t>
            </a:r>
            <a:r>
              <a:rPr lang="es-EC" sz="2400" b="1" dirty="0" err="1" smtClean="0">
                <a:solidFill>
                  <a:schemeClr val="tx2">
                    <a:lumMod val="75000"/>
                  </a:schemeClr>
                </a:solidFill>
              </a:rPr>
              <a:t>glocal</a:t>
            </a:r>
            <a:r>
              <a:rPr lang="es-EC" sz="2400" dirty="0" smtClean="0"/>
              <a:t>) </a:t>
            </a:r>
          </a:p>
          <a:p>
            <a:pPr algn="r"/>
            <a:r>
              <a:rPr lang="es-EC" sz="2400" dirty="0" smtClean="0"/>
              <a:t>Tendencia (siglo XXI) </a:t>
            </a:r>
            <a:r>
              <a:rPr lang="es-EC" sz="2400" dirty="0"/>
              <a:t>en la que están apareciendo </a:t>
            </a:r>
            <a:r>
              <a:rPr lang="es-EC" sz="2400" b="1" dirty="0"/>
              <a:t>Gobiernos progresistas </a:t>
            </a:r>
            <a:r>
              <a:rPr lang="es-EC" sz="2400" dirty="0"/>
              <a:t>que priman el </a:t>
            </a:r>
            <a:r>
              <a:rPr lang="es-EC" sz="2400" b="1" dirty="0" smtClean="0">
                <a:solidFill>
                  <a:schemeClr val="tx2">
                    <a:lumMod val="75000"/>
                  </a:schemeClr>
                </a:solidFill>
              </a:rPr>
              <a:t>buen vivir </a:t>
            </a:r>
            <a:r>
              <a:rPr lang="es-EC" sz="2400" dirty="0" smtClean="0"/>
              <a:t>y el </a:t>
            </a:r>
            <a:r>
              <a:rPr lang="es-EC" sz="2400" b="1" dirty="0">
                <a:solidFill>
                  <a:schemeClr val="tx2">
                    <a:lumMod val="75000"/>
                  </a:schemeClr>
                </a:solidFill>
              </a:rPr>
              <a:t>bien común </a:t>
            </a:r>
            <a:r>
              <a:rPr lang="es-EC" sz="2400" dirty="0"/>
              <a:t>con base en la heterogeneidad, la equidad, la inclusión y la participación de los grupos sociales </a:t>
            </a:r>
            <a:r>
              <a:rPr lang="es-EC" sz="2400" dirty="0" smtClean="0"/>
              <a:t>excluidos</a:t>
            </a:r>
            <a:endParaRPr lang="es-EC" sz="2400" dirty="0"/>
          </a:p>
        </p:txBody>
      </p:sp>
      <p:sp>
        <p:nvSpPr>
          <p:cNvPr id="7" name="Franja diagonal 6"/>
          <p:cNvSpPr/>
          <p:nvPr/>
        </p:nvSpPr>
        <p:spPr>
          <a:xfrm>
            <a:off x="0" y="0"/>
            <a:ext cx="3707904" cy="3195167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9150329">
            <a:off x="-279296" y="85496"/>
            <a:ext cx="4474840" cy="1143000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Contextualización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369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2069" y="3228854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872714" y="6339245"/>
            <a:ext cx="343559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kumimoji="0" lang="es-ES" altLang="es-EC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Figura </a:t>
            </a:r>
            <a:r>
              <a:rPr kumimoji="0" lang="es-ES" altLang="es-EC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1: </a:t>
            </a:r>
            <a:r>
              <a:rPr lang="es-ES" altLang="es-EC" sz="1200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Modelo orgánico multinivel</a:t>
            </a:r>
            <a:endParaRPr lang="es-EC" altLang="es-EC" sz="1200" dirty="0"/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altLang="es-EC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alt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872714" y="6582202"/>
            <a:ext cx="62344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altLang="es-EC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Fuente</a:t>
            </a:r>
            <a:r>
              <a:rPr kumimoji="0" lang="es-ES_tradnl" altLang="es-EC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es-ES_tradnl" altLang="es-EC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Elaboración propia a partir de Oller </a:t>
            </a:r>
            <a:r>
              <a:rPr kumimoji="0" lang="es-ES_tradnl" altLang="es-EC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(2015)</a:t>
            </a:r>
            <a:endParaRPr kumimoji="0" lang="es-ES_tradnl" alt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394" y="1340768"/>
            <a:ext cx="3525440" cy="4803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Flecha arriba y abajo"/>
          <p:cNvSpPr/>
          <p:nvPr/>
        </p:nvSpPr>
        <p:spPr>
          <a:xfrm>
            <a:off x="1596368" y="1902342"/>
            <a:ext cx="363474" cy="4392062"/>
          </a:xfrm>
          <a:prstGeom prst="upDownArrow">
            <a:avLst>
              <a:gd name="adj1" fmla="val 92519"/>
              <a:gd name="adj2" fmla="val 5000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C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INFLUENCIAS</a:t>
            </a:r>
            <a:endParaRPr lang="es-EC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09616"/>
            <a:ext cx="2606278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455" y="3278914"/>
            <a:ext cx="2606278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229" y="5095485"/>
            <a:ext cx="2606278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2191229" y="1443084"/>
            <a:ext cx="2113553" cy="374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 smtClean="0"/>
              <a:t>NIVEL ACTOR </a:t>
            </a:r>
            <a:endParaRPr lang="es-EC" dirty="0"/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>
            <a:off x="2208455" y="2958761"/>
            <a:ext cx="2113553" cy="374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 smtClean="0"/>
              <a:t>NIVEL INSTITUCIÓN </a:t>
            </a:r>
            <a:endParaRPr lang="es-EC" dirty="0"/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2208229" y="4760413"/>
            <a:ext cx="2113553" cy="374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C" dirty="0" smtClean="0"/>
              <a:t>NIVEL SISTEMAS </a:t>
            </a:r>
            <a:endParaRPr lang="es-EC" dirty="0"/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>
            <a:off x="2265580" y="2060848"/>
            <a:ext cx="1874372" cy="875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s-EC" sz="3600" dirty="0" smtClean="0"/>
              <a:t>Factores sociodemográficos</a:t>
            </a:r>
          </a:p>
          <a:p>
            <a:pPr>
              <a:lnSpc>
                <a:spcPct val="120000"/>
              </a:lnSpc>
            </a:pPr>
            <a:r>
              <a:rPr lang="es-EC" sz="3600" dirty="0" smtClean="0"/>
              <a:t>Factores económicos</a:t>
            </a:r>
          </a:p>
          <a:p>
            <a:pPr>
              <a:lnSpc>
                <a:spcPct val="120000"/>
              </a:lnSpc>
            </a:pPr>
            <a:r>
              <a:rPr lang="es-EC" sz="3600" dirty="0" smtClean="0"/>
              <a:t>Factores políticos</a:t>
            </a:r>
          </a:p>
          <a:p>
            <a:pPr>
              <a:lnSpc>
                <a:spcPct val="120000"/>
              </a:lnSpc>
            </a:pPr>
            <a:r>
              <a:rPr lang="es-EC" sz="3600" dirty="0" smtClean="0">
                <a:solidFill>
                  <a:schemeClr val="tx1"/>
                </a:solidFill>
              </a:rPr>
              <a:t>Roles profesionales y personales</a:t>
            </a:r>
          </a:p>
          <a:p>
            <a:pPr>
              <a:lnSpc>
                <a:spcPct val="120000"/>
              </a:lnSpc>
            </a:pPr>
            <a:endParaRPr lang="es-EC" dirty="0" smtClean="0"/>
          </a:p>
        </p:txBody>
      </p:sp>
      <p:sp>
        <p:nvSpPr>
          <p:cNvPr id="21" name="Título 1"/>
          <p:cNvSpPr txBox="1">
            <a:spLocks/>
          </p:cNvSpPr>
          <p:nvPr/>
        </p:nvSpPr>
        <p:spPr>
          <a:xfrm>
            <a:off x="2287660" y="3573016"/>
            <a:ext cx="1955141" cy="8756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s-EC" sz="900" dirty="0" smtClean="0"/>
              <a:t>Organización de medios</a:t>
            </a:r>
          </a:p>
          <a:p>
            <a:pPr>
              <a:lnSpc>
                <a:spcPct val="120000"/>
              </a:lnSpc>
            </a:pPr>
            <a:r>
              <a:rPr lang="es-EC" sz="900" dirty="0" smtClean="0"/>
              <a:t>Estructura de medios</a:t>
            </a:r>
          </a:p>
          <a:p>
            <a:pPr>
              <a:lnSpc>
                <a:spcPct val="120000"/>
              </a:lnSpc>
            </a:pPr>
            <a:r>
              <a:rPr lang="es-EC" sz="900" dirty="0" smtClean="0"/>
              <a:t>Procesos y rutinas de medios</a:t>
            </a:r>
          </a:p>
          <a:p>
            <a:pPr>
              <a:lnSpc>
                <a:spcPct val="120000"/>
              </a:lnSpc>
            </a:pPr>
            <a:r>
              <a:rPr lang="es-EC" sz="900" dirty="0" smtClean="0"/>
              <a:t>Línea editorial y reglas internas</a:t>
            </a:r>
            <a:endParaRPr lang="es-EC" sz="9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s-EC" sz="900" dirty="0" smtClean="0"/>
              <a:t>Perfil de los periodistas</a:t>
            </a:r>
          </a:p>
        </p:txBody>
      </p:sp>
      <p:sp>
        <p:nvSpPr>
          <p:cNvPr id="22" name="Título 1"/>
          <p:cNvSpPr txBox="1">
            <a:spLocks/>
          </p:cNvSpPr>
          <p:nvPr/>
        </p:nvSpPr>
        <p:spPr>
          <a:xfrm>
            <a:off x="2265580" y="5323967"/>
            <a:ext cx="1972691" cy="1193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s-EC" sz="900" dirty="0" smtClean="0"/>
              <a:t>Sistema político (rol y paralelismo)</a:t>
            </a:r>
          </a:p>
          <a:p>
            <a:pPr>
              <a:lnSpc>
                <a:spcPct val="120000"/>
              </a:lnSpc>
            </a:pPr>
            <a:r>
              <a:rPr lang="es-EC" sz="900" dirty="0" smtClean="0"/>
              <a:t>Sistema económico (estructura de mercado)</a:t>
            </a:r>
          </a:p>
          <a:p>
            <a:pPr>
              <a:lnSpc>
                <a:spcPct val="120000"/>
              </a:lnSpc>
            </a:pPr>
            <a:r>
              <a:rPr lang="es-EC" sz="900" dirty="0" smtClean="0"/>
              <a:t>Profesionalización (academia)</a:t>
            </a:r>
          </a:p>
          <a:p>
            <a:pPr>
              <a:lnSpc>
                <a:spcPct val="120000"/>
              </a:lnSpc>
            </a:pPr>
            <a:r>
              <a:rPr lang="es-EC" sz="900" dirty="0" smtClean="0"/>
              <a:t>Historia / sistema social</a:t>
            </a:r>
          </a:p>
          <a:p>
            <a:pPr>
              <a:lnSpc>
                <a:spcPct val="120000"/>
              </a:lnSpc>
            </a:pPr>
            <a:r>
              <a:rPr lang="es-EC" sz="900" dirty="0" smtClean="0"/>
              <a:t>tecnología</a:t>
            </a:r>
          </a:p>
          <a:p>
            <a:pPr>
              <a:lnSpc>
                <a:spcPct val="120000"/>
              </a:lnSpc>
            </a:pPr>
            <a:r>
              <a:rPr lang="es-EC" sz="900" dirty="0" smtClean="0"/>
              <a:t>Sistema mediático</a:t>
            </a:r>
          </a:p>
        </p:txBody>
      </p:sp>
      <p:sp>
        <p:nvSpPr>
          <p:cNvPr id="23" name="Franja diagonal 22"/>
          <p:cNvSpPr/>
          <p:nvPr/>
        </p:nvSpPr>
        <p:spPr>
          <a:xfrm>
            <a:off x="0" y="0"/>
            <a:ext cx="3707904" cy="3195167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9217828">
            <a:off x="-530453" y="187739"/>
            <a:ext cx="5592065" cy="812528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/>
              <a:t>Análisis contextualizado 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93140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285860"/>
            <a:ext cx="7615262" cy="52149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C" b="1" dirty="0" smtClean="0"/>
          </a:p>
          <a:p>
            <a:pPr marL="0" indent="0" algn="just">
              <a:buNone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7</a:t>
            </a:fld>
            <a:endParaRPr lang="es-EC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7458" y="3195167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orde 5"/>
          <p:cNvSpPr/>
          <p:nvPr/>
        </p:nvSpPr>
        <p:spPr>
          <a:xfrm>
            <a:off x="1691680" y="1065219"/>
            <a:ext cx="7992888" cy="5240345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s-EC" sz="2400" dirty="0"/>
              <a:t>La </a:t>
            </a:r>
            <a:r>
              <a:rPr lang="es-EC" sz="2400" b="1" dirty="0"/>
              <a:t>Ley Orgánica de Comunicación </a:t>
            </a:r>
            <a:r>
              <a:rPr lang="es-EC" sz="2400" dirty="0"/>
              <a:t>(</a:t>
            </a:r>
            <a:r>
              <a:rPr lang="es-EC" sz="2400" dirty="0" smtClean="0"/>
              <a:t>2013) </a:t>
            </a:r>
            <a:r>
              <a:rPr lang="es-EC" sz="2400" dirty="0"/>
              <a:t>en Ecuador, es buena muestra del propósito del actual Gobierno ecuatoriano presidido por Rafael Correa. </a:t>
            </a:r>
            <a:endParaRPr lang="es-EC" sz="2400" dirty="0" smtClean="0"/>
          </a:p>
          <a:p>
            <a:pPr algn="r"/>
            <a:r>
              <a:rPr lang="es-EC" sz="2400" dirty="0" smtClean="0"/>
              <a:t>Aunque</a:t>
            </a:r>
            <a:r>
              <a:rPr lang="es-EC" sz="2400" dirty="0"/>
              <a:t>, tras dos años de su aprobación, aún continúa generando </a:t>
            </a:r>
            <a:r>
              <a:rPr lang="es-EC" sz="2400" b="1" dirty="0">
                <a:solidFill>
                  <a:schemeClr val="tx2">
                    <a:lumMod val="75000"/>
                  </a:schemeClr>
                </a:solidFill>
              </a:rPr>
              <a:t>polémica</a:t>
            </a:r>
            <a:r>
              <a:rPr lang="es-EC" sz="2400" dirty="0"/>
              <a:t> y rechazo desde distintos sectores de población y de profesionales de los medios -principalmente del ámbito </a:t>
            </a:r>
            <a:r>
              <a:rPr lang="es-EC" sz="2400" dirty="0" smtClean="0"/>
              <a:t>privado-</a:t>
            </a:r>
            <a:endParaRPr lang="es-ES" sz="2400" dirty="0"/>
          </a:p>
        </p:txBody>
      </p:sp>
      <p:sp>
        <p:nvSpPr>
          <p:cNvPr id="7" name="Franja diagonal 6"/>
          <p:cNvSpPr/>
          <p:nvPr/>
        </p:nvSpPr>
        <p:spPr>
          <a:xfrm>
            <a:off x="0" y="0"/>
            <a:ext cx="3707904" cy="3195167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9150329">
            <a:off x="-279296" y="85496"/>
            <a:ext cx="4474840" cy="1143000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 - Ecuador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926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285860"/>
            <a:ext cx="7615262" cy="52149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C" b="1" dirty="0" smtClean="0"/>
          </a:p>
          <a:p>
            <a:pPr marL="0" indent="0" algn="just">
              <a:buNone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8</a:t>
            </a:fld>
            <a:endParaRPr lang="es-EC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4970" y="5523301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orde 5"/>
          <p:cNvSpPr/>
          <p:nvPr/>
        </p:nvSpPr>
        <p:spPr>
          <a:xfrm>
            <a:off x="1979712" y="620688"/>
            <a:ext cx="7992888" cy="6100787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sz="2400" i="1" dirty="0" smtClean="0"/>
          </a:p>
          <a:p>
            <a:pPr algn="ctr"/>
            <a:endParaRPr lang="de-CH" sz="2400" i="1" dirty="0"/>
          </a:p>
          <a:p>
            <a:pPr algn="ctr"/>
            <a:endParaRPr lang="de-CH" sz="2400" i="1" dirty="0" smtClean="0"/>
          </a:p>
          <a:p>
            <a:pPr algn="ctr"/>
            <a:r>
              <a:rPr lang="de-CH" sz="2400" i="1" dirty="0" smtClean="0"/>
              <a:t>¿Nunca </a:t>
            </a:r>
            <a:r>
              <a:rPr lang="de-CH" sz="2400" i="1" dirty="0"/>
              <a:t>antes hubo en Ecuador algún tipo de legislación de la comunicación o del periodismo</a:t>
            </a:r>
            <a:r>
              <a:rPr lang="de-CH" sz="2400" i="1" dirty="0" smtClean="0"/>
              <a:t>?</a:t>
            </a:r>
          </a:p>
          <a:p>
            <a:pPr algn="ctr"/>
            <a:endParaRPr lang="de-CH" sz="2400" i="1" dirty="0"/>
          </a:p>
          <a:p>
            <a:pPr algn="ctr"/>
            <a:r>
              <a:rPr lang="es-EC" sz="2000" dirty="0"/>
              <a:t>1975 </a:t>
            </a:r>
            <a:r>
              <a:rPr lang="es-EC" sz="2000" i="1" dirty="0" smtClean="0"/>
              <a:t>Ley </a:t>
            </a:r>
            <a:r>
              <a:rPr lang="es-EC" sz="2000" i="1" dirty="0"/>
              <a:t>de Ejercicio Profesional del Periodista </a:t>
            </a:r>
            <a:endParaRPr lang="es-EC" sz="2000" dirty="0" smtClean="0"/>
          </a:p>
          <a:p>
            <a:pPr algn="ctr"/>
            <a:endParaRPr lang="es-EC" sz="2000" dirty="0" smtClean="0"/>
          </a:p>
          <a:p>
            <a:pPr algn="ctr"/>
            <a:r>
              <a:rPr lang="de-CH" sz="2000" dirty="0"/>
              <a:t>Código de Ética </a:t>
            </a:r>
            <a:r>
              <a:rPr lang="de-CH" sz="2000" dirty="0" smtClean="0"/>
              <a:t>Profesional (FENAPE, 1978)</a:t>
            </a:r>
          </a:p>
          <a:p>
            <a:pPr algn="ctr"/>
            <a:endParaRPr lang="de-CH" sz="2400" dirty="0" smtClean="0"/>
          </a:p>
          <a:p>
            <a:pPr algn="ctr"/>
            <a:r>
              <a:rPr lang="de-CH" sz="2400" dirty="0" smtClean="0"/>
              <a:t>Argentina </a:t>
            </a:r>
            <a:r>
              <a:rPr lang="de-CH" sz="1200" dirty="0"/>
              <a:t>-Ley de Servicios de Comunicación Audiovisual de </a:t>
            </a:r>
            <a:r>
              <a:rPr lang="de-CH" sz="1200" dirty="0" smtClean="0"/>
              <a:t>2009-</a:t>
            </a:r>
            <a:r>
              <a:rPr lang="de-CH" sz="2400" dirty="0" smtClean="0"/>
              <a:t> </a:t>
            </a:r>
            <a:r>
              <a:rPr lang="de-CH" sz="2400" dirty="0"/>
              <a:t>Venezuela </a:t>
            </a:r>
            <a:r>
              <a:rPr lang="de-CH" sz="1200" dirty="0"/>
              <a:t>-Ley Orgánica de Telecomunicación de 2000 y el Reglamento de Radiodifusión Sonora y TV Abierta Comunitaria de </a:t>
            </a:r>
            <a:r>
              <a:rPr lang="de-CH" sz="1200" dirty="0" smtClean="0"/>
              <a:t>2002- </a:t>
            </a:r>
          </a:p>
          <a:p>
            <a:pPr algn="ctr"/>
            <a:r>
              <a:rPr lang="de-CH" sz="2400" dirty="0" smtClean="0"/>
              <a:t>Uruguay </a:t>
            </a:r>
            <a:r>
              <a:rPr lang="de-CH" sz="1200" dirty="0"/>
              <a:t>-Ley de Medios Comunitarios de 2008- </a:t>
            </a:r>
            <a:endParaRPr lang="de-CH" sz="2400" dirty="0"/>
          </a:p>
          <a:p>
            <a:pPr algn="ctr"/>
            <a:r>
              <a:rPr lang="de-CH" sz="2400" dirty="0" smtClean="0"/>
              <a:t>Bolivia </a:t>
            </a:r>
            <a:r>
              <a:rPr lang="de-CH" sz="1200" dirty="0"/>
              <a:t>-Ley General de Telecomunicaciones de </a:t>
            </a:r>
            <a:r>
              <a:rPr lang="de-CH" sz="1200" dirty="0" smtClean="0"/>
              <a:t>2011-</a:t>
            </a:r>
            <a:endParaRPr lang="de-CH" sz="2400" dirty="0"/>
          </a:p>
        </p:txBody>
      </p:sp>
      <p:sp>
        <p:nvSpPr>
          <p:cNvPr id="7" name="Franja diagonal 6"/>
          <p:cNvSpPr/>
          <p:nvPr/>
        </p:nvSpPr>
        <p:spPr>
          <a:xfrm>
            <a:off x="0" y="0"/>
            <a:ext cx="5004048" cy="52292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8866537">
            <a:off x="-92007" y="1142119"/>
            <a:ext cx="4474840" cy="1143000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¿De dónde venimos?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647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285860"/>
            <a:ext cx="7615262" cy="52149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C" b="1" dirty="0" smtClean="0"/>
          </a:p>
          <a:p>
            <a:pPr marL="0" indent="0" algn="just">
              <a:buNone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9</a:t>
            </a:fld>
            <a:endParaRPr lang="es-EC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4970" y="5523301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orde 5"/>
          <p:cNvSpPr/>
          <p:nvPr/>
        </p:nvSpPr>
        <p:spPr>
          <a:xfrm>
            <a:off x="1979712" y="620688"/>
            <a:ext cx="7992888" cy="6100787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sz="2000" dirty="0" smtClean="0"/>
          </a:p>
          <a:p>
            <a:pPr algn="ctr"/>
            <a:endParaRPr lang="de-CH" sz="2000" dirty="0"/>
          </a:p>
          <a:p>
            <a:pPr algn="ctr"/>
            <a:endParaRPr lang="de-CH" sz="2000" dirty="0" smtClean="0"/>
          </a:p>
          <a:p>
            <a:pPr algn="ctr"/>
            <a:endParaRPr lang="de-CH" sz="2000" dirty="0"/>
          </a:p>
          <a:p>
            <a:pPr algn="ctr"/>
            <a:endParaRPr lang="de-CH" sz="2000" dirty="0" smtClean="0"/>
          </a:p>
          <a:p>
            <a:pPr algn="ctr"/>
            <a:r>
              <a:rPr lang="de-CH" sz="2000" dirty="0" smtClean="0"/>
              <a:t>LOC</a:t>
            </a:r>
            <a:r>
              <a:rPr lang="de-CH" sz="2000" dirty="0"/>
              <a:t>, </a:t>
            </a:r>
            <a:r>
              <a:rPr lang="de-CH" sz="2000" dirty="0" smtClean="0"/>
              <a:t> actualiza a </a:t>
            </a:r>
            <a:r>
              <a:rPr lang="de-CH" sz="2000" dirty="0"/>
              <a:t>la LEPP a partir de la ampliación de los derechos y las </a:t>
            </a:r>
            <a:r>
              <a:rPr lang="de-CH" sz="2000" dirty="0" smtClean="0"/>
              <a:t>obligaciones (Chavero y Oller, 2015)</a:t>
            </a:r>
          </a:p>
          <a:p>
            <a:pPr algn="ctr"/>
            <a:endParaRPr lang="de-CH" sz="2400" dirty="0"/>
          </a:p>
          <a:p>
            <a:pPr algn="ctr"/>
            <a:r>
              <a:rPr lang="de-CH" sz="2400" i="1" dirty="0"/>
              <a:t>¿qué uso se está dando a la LOC (2015) en Ecuador</a:t>
            </a:r>
            <a:r>
              <a:rPr lang="de-CH" sz="2400" i="1" dirty="0" smtClean="0"/>
              <a:t>?</a:t>
            </a:r>
          </a:p>
          <a:p>
            <a:pPr algn="ctr"/>
            <a:endParaRPr lang="de-CH" sz="2400" i="1" dirty="0" smtClean="0"/>
          </a:p>
          <a:p>
            <a:pPr algn="ctr"/>
            <a:r>
              <a:rPr lang="de-CH" sz="2000" dirty="0"/>
              <a:t>P</a:t>
            </a:r>
            <a:r>
              <a:rPr lang="de-CH" sz="2000" dirty="0" smtClean="0"/>
              <a:t>rofesionalización </a:t>
            </a:r>
            <a:r>
              <a:rPr lang="de-CH" sz="2000" dirty="0"/>
              <a:t>del periodismo, </a:t>
            </a:r>
            <a:r>
              <a:rPr lang="de-CH" sz="2000" dirty="0" smtClean="0"/>
              <a:t>regulación </a:t>
            </a:r>
            <a:r>
              <a:rPr lang="de-CH" sz="2000" dirty="0"/>
              <a:t>del sistema mediático y </a:t>
            </a:r>
            <a:r>
              <a:rPr lang="de-CH" sz="2000" dirty="0" smtClean="0"/>
              <a:t>nuevos </a:t>
            </a:r>
            <a:r>
              <a:rPr lang="de-CH" sz="2000" dirty="0"/>
              <a:t>organismos de regulación y </a:t>
            </a:r>
            <a:r>
              <a:rPr lang="de-CH" sz="2000" dirty="0" smtClean="0"/>
              <a:t>control (CORDICOM </a:t>
            </a:r>
            <a:r>
              <a:rPr lang="de-CH" sz="2000" dirty="0"/>
              <a:t>y </a:t>
            </a:r>
            <a:r>
              <a:rPr lang="de-CH" sz="2000" dirty="0" smtClean="0"/>
              <a:t>SUPERCOM)</a:t>
            </a:r>
          </a:p>
          <a:p>
            <a:pPr algn="ctr"/>
            <a:endParaRPr lang="de-CH" sz="2000" i="1" dirty="0"/>
          </a:p>
          <a:p>
            <a:pPr algn="ctr"/>
            <a:r>
              <a:rPr lang="de-CH" sz="2400" i="1" dirty="0"/>
              <a:t>La comunicación en Ecuador ¿derecho o servicio público</a:t>
            </a:r>
            <a:r>
              <a:rPr lang="de-CH" sz="2400" i="1" dirty="0" smtClean="0"/>
              <a:t>? </a:t>
            </a:r>
            <a:r>
              <a:rPr lang="de-CH" sz="2000" dirty="0" smtClean="0"/>
              <a:t>(Chavero y Oller, 2014)</a:t>
            </a:r>
            <a:endParaRPr lang="de-CH" sz="2000" dirty="0"/>
          </a:p>
          <a:p>
            <a:pPr algn="ctr"/>
            <a:endParaRPr lang="es-EC" sz="2400" dirty="0"/>
          </a:p>
          <a:p>
            <a:pPr algn="ctr"/>
            <a:endParaRPr lang="de-CH" sz="2400" dirty="0" smtClean="0"/>
          </a:p>
          <a:p>
            <a:pPr algn="ctr"/>
            <a:endParaRPr lang="es-ES" sz="2400" dirty="0"/>
          </a:p>
        </p:txBody>
      </p:sp>
      <p:sp>
        <p:nvSpPr>
          <p:cNvPr id="7" name="Franja diagonal 6"/>
          <p:cNvSpPr/>
          <p:nvPr/>
        </p:nvSpPr>
        <p:spPr>
          <a:xfrm>
            <a:off x="0" y="0"/>
            <a:ext cx="5004048" cy="52292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8866537">
            <a:off x="-92007" y="1142119"/>
            <a:ext cx="4474840" cy="1143000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¿Dónde estamos?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841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1285860"/>
            <a:ext cx="7615262" cy="52149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C" b="1" dirty="0" smtClean="0"/>
          </a:p>
          <a:p>
            <a:pPr marL="0" indent="0" algn="just">
              <a:buNone/>
            </a:pPr>
            <a:endParaRPr lang="es-EC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10</a:t>
            </a:fld>
            <a:endParaRPr lang="es-EC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4970" y="5523301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orde 5"/>
          <p:cNvSpPr/>
          <p:nvPr/>
        </p:nvSpPr>
        <p:spPr>
          <a:xfrm>
            <a:off x="1979712" y="620688"/>
            <a:ext cx="7992888" cy="6100787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 sz="2000" dirty="0" smtClean="0"/>
          </a:p>
          <a:p>
            <a:pPr algn="ctr"/>
            <a:endParaRPr lang="de-CH" sz="2000" dirty="0"/>
          </a:p>
          <a:p>
            <a:pPr algn="ctr"/>
            <a:endParaRPr lang="de-CH" sz="2000" dirty="0" smtClean="0"/>
          </a:p>
          <a:p>
            <a:pPr algn="ctr"/>
            <a:endParaRPr lang="de-CH" sz="2000" dirty="0" smtClean="0"/>
          </a:p>
          <a:p>
            <a:pPr algn="ctr"/>
            <a:endParaRPr lang="de-CH" sz="2000" dirty="0"/>
          </a:p>
          <a:p>
            <a:pPr algn="ctr"/>
            <a:r>
              <a:rPr lang="de-CH" sz="2000" dirty="0" smtClean="0"/>
              <a:t>Comunicación </a:t>
            </a:r>
            <a:r>
              <a:rPr lang="de-CH" sz="2000" dirty="0"/>
              <a:t>y el ejercicio </a:t>
            </a:r>
            <a:r>
              <a:rPr lang="de-CH" sz="2000" dirty="0" smtClean="0"/>
              <a:t>periodístico </a:t>
            </a:r>
            <a:r>
              <a:rPr lang="de-CH" sz="2000" dirty="0"/>
              <a:t>en América Latina, y por tanto en Ecuador, está instrumentalizado, ideologizado y </a:t>
            </a:r>
            <a:r>
              <a:rPr lang="de-CH" sz="2000" dirty="0" smtClean="0"/>
              <a:t>politizado</a:t>
            </a:r>
          </a:p>
          <a:p>
            <a:pPr algn="ctr"/>
            <a:endParaRPr lang="de-CH" sz="2000" dirty="0"/>
          </a:p>
          <a:p>
            <a:pPr algn="ctr"/>
            <a:r>
              <a:rPr lang="de-CH" sz="2000" dirty="0" smtClean="0"/>
              <a:t>Monopolio</a:t>
            </a:r>
          </a:p>
          <a:p>
            <a:pPr algn="ctr"/>
            <a:endParaRPr lang="de-CH" sz="2000" dirty="0" smtClean="0"/>
          </a:p>
          <a:p>
            <a:pPr marL="457200" indent="-457200" algn="ctr">
              <a:buAutoNum type="arabicParenR"/>
            </a:pPr>
            <a:r>
              <a:rPr lang="de-CH" sz="2000" dirty="0" smtClean="0"/>
              <a:t>la </a:t>
            </a:r>
            <a:r>
              <a:rPr lang="de-CH" sz="2000" dirty="0"/>
              <a:t>crisis de la sociedad civil </a:t>
            </a:r>
            <a:r>
              <a:rPr lang="de-CH" sz="2000" dirty="0" smtClean="0"/>
              <a:t>ecuatoriana</a:t>
            </a:r>
          </a:p>
          <a:p>
            <a:pPr algn="ctr"/>
            <a:r>
              <a:rPr lang="de-CH" sz="2000" dirty="0" smtClean="0"/>
              <a:t>2</a:t>
            </a:r>
            <a:r>
              <a:rPr lang="de-CH" sz="2000" dirty="0"/>
              <a:t>) el </a:t>
            </a:r>
            <a:r>
              <a:rPr lang="de-CH" sz="2000" dirty="0" smtClean="0"/>
              <a:t>adoctrinamiento</a:t>
            </a:r>
          </a:p>
          <a:p>
            <a:pPr algn="ctr"/>
            <a:r>
              <a:rPr lang="de-CH" sz="2000" dirty="0" smtClean="0"/>
              <a:t>3</a:t>
            </a:r>
            <a:r>
              <a:rPr lang="de-CH" sz="2000" dirty="0"/>
              <a:t>) la politización de las acciones, conceptos, axiomas y pensamientos sin una naturaleza </a:t>
            </a:r>
            <a:r>
              <a:rPr lang="de-CH" sz="2000" dirty="0" smtClean="0"/>
              <a:t>política </a:t>
            </a:r>
          </a:p>
          <a:p>
            <a:pPr algn="ctr"/>
            <a:r>
              <a:rPr lang="de-CH" sz="2000" dirty="0" smtClean="0"/>
              <a:t>4</a:t>
            </a:r>
            <a:r>
              <a:rPr lang="de-CH" sz="2000" dirty="0"/>
              <a:t>) la desafección </a:t>
            </a:r>
            <a:r>
              <a:rPr lang="de-CH" sz="2000" dirty="0" smtClean="0"/>
              <a:t>política</a:t>
            </a:r>
          </a:p>
          <a:p>
            <a:pPr algn="ctr"/>
            <a:r>
              <a:rPr lang="de-CH" sz="2000" dirty="0" smtClean="0"/>
              <a:t>5</a:t>
            </a:r>
            <a:r>
              <a:rPr lang="de-CH" sz="2000" dirty="0"/>
              <a:t>) la baja calidad de la información y los procesos </a:t>
            </a:r>
            <a:r>
              <a:rPr lang="de-CH" sz="2000" dirty="0" smtClean="0"/>
              <a:t>comunicativos</a:t>
            </a:r>
          </a:p>
          <a:p>
            <a:pPr algn="ctr"/>
            <a:endParaRPr lang="de-CH" sz="2000" dirty="0"/>
          </a:p>
          <a:p>
            <a:pPr algn="ctr"/>
            <a:r>
              <a:rPr lang="de-CH" sz="2000" dirty="0"/>
              <a:t>P</a:t>
            </a:r>
            <a:r>
              <a:rPr lang="de-CH" sz="2000" dirty="0" smtClean="0"/>
              <a:t>eriodismo </a:t>
            </a:r>
            <a:r>
              <a:rPr lang="de-CH" sz="2000" dirty="0"/>
              <a:t>tautológico y </a:t>
            </a:r>
            <a:r>
              <a:rPr lang="de-CH" sz="2000" dirty="0" smtClean="0"/>
              <a:t>polarizado</a:t>
            </a:r>
          </a:p>
          <a:p>
            <a:pPr algn="ctr"/>
            <a:r>
              <a:rPr lang="de-CH" sz="2000" dirty="0" smtClean="0"/>
              <a:t>Mediocentrismo</a:t>
            </a:r>
          </a:p>
          <a:p>
            <a:pPr algn="ctr"/>
            <a:endParaRPr lang="de-CH" sz="2000" dirty="0"/>
          </a:p>
          <a:p>
            <a:pPr algn="ctr"/>
            <a:endParaRPr lang="es-ES" sz="2000" dirty="0"/>
          </a:p>
        </p:txBody>
      </p:sp>
      <p:sp>
        <p:nvSpPr>
          <p:cNvPr id="7" name="Franja diagonal 6"/>
          <p:cNvSpPr/>
          <p:nvPr/>
        </p:nvSpPr>
        <p:spPr>
          <a:xfrm>
            <a:off x="0" y="0"/>
            <a:ext cx="5004048" cy="52292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8866537">
            <a:off x="-92007" y="1142119"/>
            <a:ext cx="4474840" cy="1143000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¿A dónde vamos?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49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0178" y="3253484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anja diagonal 10"/>
          <p:cNvSpPr/>
          <p:nvPr/>
        </p:nvSpPr>
        <p:spPr>
          <a:xfrm>
            <a:off x="-1" y="1"/>
            <a:ext cx="7956377" cy="2780928"/>
          </a:xfrm>
          <a:prstGeom prst="diagStri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14" name="Acorde 13"/>
          <p:cNvSpPr/>
          <p:nvPr/>
        </p:nvSpPr>
        <p:spPr>
          <a:xfrm>
            <a:off x="1714448" y="1396839"/>
            <a:ext cx="8319117" cy="5291118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ctr">
              <a:buAutoNum type="arabicParenR"/>
            </a:pPr>
            <a:r>
              <a:rPr lang="de-CH" sz="2000" dirty="0" smtClean="0"/>
              <a:t>Carácter </a:t>
            </a:r>
            <a:r>
              <a:rPr lang="de-CH" sz="2000" dirty="0"/>
              <a:t>intercultural y multicultural del país </a:t>
            </a:r>
            <a:endParaRPr lang="de-CH" sz="2000" dirty="0" smtClean="0"/>
          </a:p>
          <a:p>
            <a:pPr algn="ctr"/>
            <a:r>
              <a:rPr lang="de-CH" sz="2000" dirty="0" smtClean="0"/>
              <a:t>2</a:t>
            </a:r>
            <a:r>
              <a:rPr lang="de-CH" sz="2000" dirty="0"/>
              <a:t>) </a:t>
            </a:r>
            <a:r>
              <a:rPr lang="de-CH" sz="2000" dirty="0" smtClean="0"/>
              <a:t>reconocimiento </a:t>
            </a:r>
            <a:r>
              <a:rPr lang="de-CH" sz="2000" dirty="0"/>
              <a:t>de la diversidad y el patrimonio intangible </a:t>
            </a:r>
            <a:endParaRPr lang="de-CH" sz="2000" dirty="0" smtClean="0"/>
          </a:p>
          <a:p>
            <a:pPr algn="ctr"/>
            <a:r>
              <a:rPr lang="de-CH" sz="2000" dirty="0" smtClean="0"/>
              <a:t>3</a:t>
            </a:r>
            <a:r>
              <a:rPr lang="de-CH" sz="2000" dirty="0"/>
              <a:t>) </a:t>
            </a:r>
            <a:r>
              <a:rPr lang="de-CH" sz="2000" dirty="0" smtClean="0"/>
              <a:t>descolonización </a:t>
            </a:r>
            <a:r>
              <a:rPr lang="de-CH" sz="2000" dirty="0"/>
              <a:t>del conocimiento a partir del reconocimiento de lo propio y el respeto de lo ajeno </a:t>
            </a:r>
            <a:endParaRPr lang="de-CH" sz="2000" dirty="0" smtClean="0"/>
          </a:p>
          <a:p>
            <a:pPr algn="ctr"/>
            <a:r>
              <a:rPr lang="de-CH" sz="2000" dirty="0" smtClean="0"/>
              <a:t>4</a:t>
            </a:r>
            <a:r>
              <a:rPr lang="de-CH" sz="2000" dirty="0"/>
              <a:t>) </a:t>
            </a:r>
            <a:r>
              <a:rPr lang="de-CH" sz="2000" i="1" dirty="0" smtClean="0"/>
              <a:t>Sumak </a:t>
            </a:r>
            <a:r>
              <a:rPr lang="de-CH" sz="2000" i="1" dirty="0"/>
              <a:t>Kawsay</a:t>
            </a:r>
            <a:r>
              <a:rPr lang="de-CH" sz="2000" dirty="0"/>
              <a:t> </a:t>
            </a:r>
            <a:endParaRPr lang="de-CH" sz="2000" dirty="0" smtClean="0"/>
          </a:p>
          <a:p>
            <a:pPr algn="ctr"/>
            <a:endParaRPr lang="de-CH" sz="2000" dirty="0"/>
          </a:p>
          <a:p>
            <a:pPr algn="ctr"/>
            <a:r>
              <a:rPr lang="de-CH" sz="2000" dirty="0" smtClean="0"/>
              <a:t>“La </a:t>
            </a:r>
            <a:r>
              <a:rPr lang="de-CH" sz="2000" dirty="0"/>
              <a:t>función social del periodismo debe verse como un lugar en el que confluyen los conceptos de medios de comunicación como industria y la comprensión de la interacción del periodismo con el contexto</a:t>
            </a:r>
            <a:r>
              <a:rPr lang="de-CH" sz="2000" dirty="0" smtClean="0"/>
              <a:t>” (Hanitzsch, 2013: 184)</a:t>
            </a:r>
          </a:p>
          <a:p>
            <a:pPr algn="ctr"/>
            <a:endParaRPr lang="de-CH" sz="2000" dirty="0"/>
          </a:p>
          <a:p>
            <a:pPr algn="ctr"/>
            <a:r>
              <a:rPr lang="de-CH" sz="2000" b="1" dirty="0"/>
              <a:t>M</a:t>
            </a:r>
            <a:r>
              <a:rPr lang="de-CH" sz="2000" b="1" dirty="0" smtClean="0"/>
              <a:t>odelo </a:t>
            </a:r>
            <a:r>
              <a:rPr lang="de-CH" sz="2000" b="1" dirty="0"/>
              <a:t>periodístico complejo</a:t>
            </a:r>
            <a:endParaRPr lang="es-EC" sz="2000" b="1" dirty="0"/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 rot="20446130">
            <a:off x="386914" y="605679"/>
            <a:ext cx="44748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¿A dónde deberíamos ir?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670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corde 7"/>
          <p:cNvSpPr/>
          <p:nvPr/>
        </p:nvSpPr>
        <p:spPr>
          <a:xfrm>
            <a:off x="2771800" y="699534"/>
            <a:ext cx="8319117" cy="5291118"/>
          </a:xfrm>
          <a:prstGeom prst="chord">
            <a:avLst>
              <a:gd name="adj1" fmla="val 1159634"/>
              <a:gd name="adj2" fmla="val 20490060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2000" b="1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58FE2-6072-491D-A577-6679A9CDDD33}" type="slidenum">
              <a:rPr lang="es-EC" smtClean="0"/>
              <a:pPr/>
              <a:t>12</a:t>
            </a:fld>
            <a:endParaRPr lang="es-EC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9144" y="1348"/>
            <a:ext cx="4429124" cy="3343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6084083" y="2911419"/>
            <a:ext cx="3071834" cy="867348"/>
          </a:xfrm>
          <a:prstGeom prst="rect">
            <a:avLst/>
          </a:prstGeom>
          <a:noFill/>
        </p:spPr>
        <p:txBody>
          <a:bodyPr wrap="square" tIns="3600" bIns="18000" rtlCol="0">
            <a:spAutoFit/>
          </a:bodyPr>
          <a:lstStyle/>
          <a:p>
            <a:pPr algn="ctr"/>
            <a:r>
              <a:rPr lang="es-ES" sz="5400" b="1" dirty="0" smtClean="0">
                <a:latin typeface="Baskerville Old Face" pitchFamily="18" charset="0"/>
              </a:rPr>
              <a:t>gracias</a:t>
            </a:r>
            <a:endParaRPr lang="es-ES" sz="5400" b="1" dirty="0">
              <a:latin typeface="Baskerville Old Face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4365104"/>
            <a:ext cx="3031022" cy="2635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2526</TotalTime>
  <Words>750</Words>
  <Application>Microsoft Office PowerPoint</Application>
  <PresentationFormat>Presentación en pantalla (4:3)</PresentationFormat>
  <Paragraphs>116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Baskerville Old Face</vt:lpstr>
      <vt:lpstr>Calibri</vt:lpstr>
      <vt:lpstr>Times New Roman</vt:lpstr>
      <vt:lpstr>Wingdings 2</vt:lpstr>
      <vt:lpstr>Tema de Office</vt:lpstr>
      <vt:lpstr>I Seminario Internacional de Periodismo Quito, Jueves 27 de agosto de 2015</vt:lpstr>
      <vt:lpstr>Cultura periodística</vt:lpstr>
      <vt:lpstr>Profesionalización</vt:lpstr>
      <vt:lpstr>Identificación</vt:lpstr>
      <vt:lpstr>Contextualización</vt:lpstr>
      <vt:lpstr>Análisis contextualizado </vt:lpstr>
      <vt:lpstr>LOC - Ecuador</vt:lpstr>
      <vt:lpstr>¿De dónde venimos?</vt:lpstr>
      <vt:lpstr>¿Dónde estamos?</vt:lpstr>
      <vt:lpstr>¿A dónde vamos?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Periodismo Responsable</dc:title>
  <dc:creator>user</dc:creator>
  <cp:lastModifiedBy>Usuario</cp:lastModifiedBy>
  <cp:revision>92</cp:revision>
  <dcterms:created xsi:type="dcterms:W3CDTF">2014-03-09T20:40:59Z</dcterms:created>
  <dcterms:modified xsi:type="dcterms:W3CDTF">2015-08-27T04:38:54Z</dcterms:modified>
</cp:coreProperties>
</file>