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60" r:id="rId4"/>
    <p:sldId id="258" r:id="rId5"/>
    <p:sldId id="261" r:id="rId6"/>
    <p:sldId id="262" r:id="rId7"/>
    <p:sldId id="263" r:id="rId8"/>
    <p:sldId id="259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ofjournalism.org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ulturasperiodisticas.com/" TargetMode="External"/><Relationship Id="rId4" Type="http://schemas.openxmlformats.org/officeDocument/2006/relationships/hyperlink" Target="http://www.journalisticperformance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martin.olleralonso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1026" name="Picture 2" descr="https://fbcdn-sphotos-c-a.akamaihd.net/hphotos-ak-xpa1/v/t1.0-9/13240109_186872425041360_4609334342320280923_n.jpg?oh=18e289141ff57fa3e624091a7753c412&amp;oe=57C97280&amp;__gda__=1472386616_7dcecd92c93cd452c3a45352897383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89087" cy="449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9093" y="5111368"/>
            <a:ext cx="5988676" cy="1446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1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Dr. Martín </a:t>
            </a:r>
            <a:r>
              <a:rPr kumimoji="0" lang="es-EC" sz="11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Oller</a:t>
            </a:r>
            <a:r>
              <a:rPr kumimoji="0" lang="es-EC" sz="11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 Alonso </a:t>
            </a:r>
            <a:r>
              <a:rPr kumimoji="0" lang="es-EC" sz="1100" b="1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Ph.D</a:t>
            </a:r>
            <a:r>
              <a:rPr kumimoji="0" lang="es-EC" sz="11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Professor of the Master in Journalism of the Faculty of Journalism at the University of La Habana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Researcher in the institute of Public communication and media at </a:t>
            </a:r>
            <a:r>
              <a:rPr kumimoji="0" lang="en-US" sz="110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Universite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 Rey Juan Carlos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Executive Committee Member Worlds of Journalism Study (WJS)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Coordinator for Latin America and Ecuador (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  <a:hlinkClick r:id="rId3"/>
              </a:rPr>
              <a:t>http://www.worldsofjournalism.org/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Journalistic Role Performance around the World Project Member (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  <a:hlinkClick r:id="rId4"/>
              </a:rPr>
              <a:t>http://www.journalisticperformance.org/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Chair of the </a:t>
            </a:r>
            <a:r>
              <a:rPr kumimoji="0" lang="en-US" sz="110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Culturas</a:t>
            </a:r>
            <a:r>
              <a:rPr kumimoji="0" lang="en-US" sz="110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Periodísticas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 Project (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  <a:hlinkClick r:id="rId5"/>
              </a:rPr>
              <a:t>http://culturasperiodisticas.com/</a:t>
            </a:r>
            <a:r>
              <a:rPr kumimoji="0" lang="en-US" sz="110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kumimoji="0" lang="en-U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72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3031" y="4960137"/>
            <a:ext cx="8126569" cy="1463040"/>
          </a:xfrm>
        </p:spPr>
        <p:txBody>
          <a:bodyPr>
            <a:normAutofit/>
          </a:bodyPr>
          <a:lstStyle/>
          <a:p>
            <a:r>
              <a:rPr lang="es-EC" sz="4000" dirty="0" smtClean="0"/>
              <a:t>¿generación de políticas públicas o estrategia de marketing político?</a:t>
            </a:r>
            <a:endParaRPr lang="es-EC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89406" y="8308644"/>
            <a:ext cx="3200400" cy="1463040"/>
          </a:xfrm>
        </p:spPr>
        <p:txBody>
          <a:bodyPr/>
          <a:lstStyle/>
          <a:p>
            <a:endParaRPr lang="es-EC" dirty="0"/>
          </a:p>
        </p:txBody>
      </p:sp>
      <p:pic>
        <p:nvPicPr>
          <p:cNvPr id="2050" name="Picture 2" descr="http://cdn2.hubspot.net/hub/219313/file-29299851-jpg/images/cloud-post1-resized-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239" y="4960137"/>
            <a:ext cx="3265752" cy="150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2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990" y="280862"/>
            <a:ext cx="4451328" cy="6363027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850006" y="542683"/>
            <a:ext cx="5512158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sz="4000" dirty="0" smtClean="0"/>
              <a:t>¿qué es marketing político?</a:t>
            </a:r>
            <a:endParaRPr lang="es-EC" sz="4000" dirty="0"/>
          </a:p>
        </p:txBody>
      </p:sp>
    </p:spTree>
    <p:extLst>
      <p:ext uri="{BB962C8B-B14F-4D97-AF65-F5344CB8AC3E}">
        <p14:creationId xmlns:p14="http://schemas.microsoft.com/office/powerpoint/2010/main" val="183447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1.bp.blogspot.com/-DyAXoOIAZwQ/VV6pLZsTtXI/AAAAAAAAGRU/H2WFRUhwJXE/s1600/imaginacion%2Brompecabez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174" y="-6436"/>
            <a:ext cx="6559826" cy="686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11489"/>
              </p:ext>
            </p:extLst>
          </p:nvPr>
        </p:nvGraphicFramePr>
        <p:xfrm>
          <a:off x="-1" y="-6434"/>
          <a:ext cx="5769735" cy="69332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4367"/>
                <a:gridCol w="2885368"/>
              </a:tblGrid>
              <a:tr h="395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 dirty="0">
                          <a:effectLst/>
                        </a:rPr>
                        <a:t>Categoría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1" dirty="0">
                          <a:effectLst/>
                        </a:rPr>
                        <a:t>Marketing político</a:t>
                      </a:r>
                      <a:endParaRPr lang="es-EC" sz="2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0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 dirty="0">
                          <a:effectLst/>
                        </a:rPr>
                        <a:t>Producto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Comportamiento </a:t>
                      </a:r>
                      <a:br>
                        <a:rPr lang="es-ES" sz="2500" b="0" dirty="0">
                          <a:effectLst/>
                        </a:rPr>
                      </a:b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Target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 dirty="0">
                          <a:effectLst/>
                        </a:rPr>
                        <a:t>Ciudadano 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0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Necesidad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 dirty="0">
                          <a:effectLst/>
                        </a:rPr>
                        <a:t>Participación; democratización 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258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Beneficio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Indirecto, no tangible; medio plazo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0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Herramientas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Investigación; sondeos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0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Valores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Credibilidad; confianza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09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Consecuencias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Voto; vida política; confianza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Financiación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500" b="0" dirty="0">
                          <a:effectLst/>
                        </a:rPr>
                        <a:t>Fiscalización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5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>
                          <a:effectLst/>
                        </a:rPr>
                        <a:t>Comportamiento</a:t>
                      </a:r>
                      <a:endParaRPr lang="es-EC" sz="25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C" sz="2500" b="0" dirty="0">
                          <a:effectLst/>
                        </a:rPr>
                        <a:t>Imprevisible </a:t>
                      </a:r>
                      <a:endParaRPr lang="es-EC" sz="2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88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Generando dudas…</a:t>
            </a:r>
            <a:endParaRPr lang="es-EC" dirty="0"/>
          </a:p>
        </p:txBody>
      </p:sp>
      <p:sp>
        <p:nvSpPr>
          <p:cNvPr id="4" name="Rectángulo 3"/>
          <p:cNvSpPr/>
          <p:nvPr/>
        </p:nvSpPr>
        <p:spPr>
          <a:xfrm>
            <a:off x="543736" y="5216593"/>
            <a:ext cx="549945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C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¿</a:t>
            </a:r>
            <a:r>
              <a:rPr lang="es-EC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un </a:t>
            </a:r>
            <a:r>
              <a:rPr lang="es-EC" sz="3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buen discurso </a:t>
            </a:r>
            <a:r>
              <a:rPr lang="es-EC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 </a:t>
            </a:r>
          </a:p>
          <a:p>
            <a:pPr algn="ctr"/>
            <a:r>
              <a:rPr lang="es-EC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una propuestas programática? </a:t>
            </a:r>
            <a:endParaRPr lang="es-ES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122" name="Picture 2" descr="http://especiales.elcomercio.com/documentos/2015/05/nube_rcor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48" y="-34538"/>
            <a:ext cx="5499652" cy="689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26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unsl.edu.ar/application/assets/img/noticias/image-54f6439b1f247-defaul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8" y="0"/>
            <a:ext cx="107342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81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macenamiento de acceso secuencial 3"/>
          <p:cNvSpPr/>
          <p:nvPr/>
        </p:nvSpPr>
        <p:spPr>
          <a:xfrm>
            <a:off x="1081825" y="399246"/>
            <a:ext cx="9723549" cy="6027312"/>
          </a:xfrm>
          <a:prstGeom prst="flowChartMagneticTap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s-MX" sz="3200" b="1" dirty="0" smtClean="0">
                <a:ln/>
                <a:solidFill>
                  <a:schemeClr val="tx1"/>
                </a:solidFill>
              </a:rPr>
              <a:t>La comunicación como servicio público</a:t>
            </a:r>
          </a:p>
          <a:p>
            <a:pPr algn="ctr"/>
            <a:endParaRPr lang="es-MX" sz="3200" b="1" dirty="0" smtClean="0">
              <a:ln/>
              <a:solidFill>
                <a:schemeClr val="tx1"/>
              </a:solidFill>
            </a:endParaRPr>
          </a:p>
          <a:p>
            <a:pPr algn="ctr"/>
            <a:endParaRPr lang="es-MX" b="1" dirty="0" smtClean="0">
              <a:ln/>
              <a:solidFill>
                <a:schemeClr val="tx1"/>
              </a:solidFill>
            </a:endParaRPr>
          </a:p>
          <a:p>
            <a:pPr algn="ctr"/>
            <a:r>
              <a:rPr lang="es-MX" b="1" dirty="0" smtClean="0">
                <a:ln/>
                <a:solidFill>
                  <a:schemeClr val="tx1"/>
                </a:solidFill>
              </a:rPr>
              <a:t>Análisis de esta medida </a:t>
            </a:r>
            <a:r>
              <a:rPr lang="es-MX" b="1" dirty="0">
                <a:ln/>
                <a:solidFill>
                  <a:schemeClr val="tx1"/>
                </a:solidFill>
              </a:rPr>
              <a:t>en distintos ámbitos</a:t>
            </a:r>
            <a:r>
              <a:rPr lang="es-MX" b="1" dirty="0" smtClean="0">
                <a:ln/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s-MX" b="1" dirty="0" smtClean="0">
                <a:ln/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s-MX" sz="2400" b="1" dirty="0" smtClean="0">
                <a:ln/>
                <a:solidFill>
                  <a:schemeClr val="tx1"/>
                </a:solidFill>
              </a:rPr>
              <a:t>jurídico-normativo</a:t>
            </a:r>
          </a:p>
          <a:p>
            <a:pPr algn="ctr"/>
            <a:r>
              <a:rPr lang="es-MX" sz="2400" b="1" dirty="0" smtClean="0">
                <a:ln/>
                <a:solidFill>
                  <a:schemeClr val="tx1"/>
                </a:solidFill>
              </a:rPr>
              <a:t>económico-financiero</a:t>
            </a:r>
          </a:p>
          <a:p>
            <a:pPr algn="ctr"/>
            <a:r>
              <a:rPr lang="es-MX" sz="2400" b="1" dirty="0" smtClean="0">
                <a:ln/>
                <a:solidFill>
                  <a:schemeClr val="tx1"/>
                </a:solidFill>
              </a:rPr>
              <a:t>social-democrático </a:t>
            </a:r>
          </a:p>
          <a:p>
            <a:pPr algn="ctr"/>
            <a:r>
              <a:rPr lang="es-MX" sz="2400" b="1" dirty="0" smtClean="0">
                <a:ln/>
                <a:solidFill>
                  <a:schemeClr val="tx1"/>
                </a:solidFill>
              </a:rPr>
              <a:t>y comunicativo </a:t>
            </a:r>
          </a:p>
          <a:p>
            <a:pPr algn="ctr"/>
            <a:endParaRPr lang="es-MX" b="1" dirty="0">
              <a:ln/>
              <a:solidFill>
                <a:schemeClr val="tx1"/>
              </a:solidFill>
            </a:endParaRPr>
          </a:p>
          <a:p>
            <a:pPr algn="ctr"/>
            <a:endParaRPr lang="es-MX" b="1" dirty="0" smtClean="0">
              <a:ln/>
              <a:solidFill>
                <a:schemeClr val="tx1"/>
              </a:solidFill>
            </a:endParaRPr>
          </a:p>
          <a:p>
            <a:pPr algn="ctr"/>
            <a:r>
              <a:rPr lang="es-MX" sz="3200" b="1" dirty="0" smtClean="0">
                <a:ln/>
                <a:solidFill>
                  <a:schemeClr val="tx1"/>
                </a:solidFill>
              </a:rPr>
              <a:t>Comunicación </a:t>
            </a:r>
            <a:r>
              <a:rPr lang="es-MX" sz="3200" b="1" dirty="0">
                <a:ln/>
                <a:solidFill>
                  <a:schemeClr val="tx1"/>
                </a:solidFill>
              </a:rPr>
              <a:t>es un </a:t>
            </a:r>
            <a:r>
              <a:rPr lang="es-MX" sz="3200" b="1" dirty="0">
                <a:ln/>
                <a:solidFill>
                  <a:srgbClr val="FF0000"/>
                </a:solidFill>
              </a:rPr>
              <a:t>sector </a:t>
            </a:r>
            <a:r>
              <a:rPr lang="es-MX" sz="3200" b="1" dirty="0" smtClean="0">
                <a:ln/>
                <a:solidFill>
                  <a:srgbClr val="FF0000"/>
                </a:solidFill>
              </a:rPr>
              <a:t>estratégico</a:t>
            </a:r>
            <a:endParaRPr lang="es-EC" sz="3200" b="1" dirty="0">
              <a:ln/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mcdcomunicaciones.cl/wp-content/uploads/comunicacion-estrategic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982" y="0"/>
            <a:ext cx="9839196" cy="70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218" y="1526403"/>
            <a:ext cx="4810782" cy="338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7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89406" y="8308644"/>
            <a:ext cx="3200400" cy="1463040"/>
          </a:xfrm>
        </p:spPr>
        <p:txBody>
          <a:bodyPr/>
          <a:lstStyle/>
          <a:p>
            <a:endParaRPr lang="es-EC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193340" y="5078143"/>
            <a:ext cx="8126412" cy="12003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cap="none" dirty="0" smtClean="0">
                <a:latin typeface="Arial Narrow" panose="020B0606020202030204" pitchFamily="34" charset="0"/>
                <a:hlinkClick r:id="rId2"/>
              </a:rPr>
              <a:t>www.culturasperiodisticas.com</a:t>
            </a:r>
            <a:br>
              <a:rPr lang="en-US" sz="1600" b="1" cap="none" dirty="0" smtClean="0">
                <a:latin typeface="Arial Narrow" panose="020B0606020202030204" pitchFamily="34" charset="0"/>
                <a:hlinkClick r:id="rId2"/>
              </a:rPr>
            </a:br>
            <a:r>
              <a:rPr lang="en-US" sz="1600" b="1" cap="none" dirty="0" smtClean="0">
                <a:latin typeface="Arial Narrow" panose="020B0606020202030204" pitchFamily="34" charset="0"/>
                <a:hlinkClick r:id="rId2"/>
              </a:rPr>
              <a:t>martin.olleralonso@gmail.com</a:t>
            </a:r>
            <a:r>
              <a:rPr lang="en-US" sz="1600" b="1" cap="none" dirty="0" smtClean="0">
                <a:latin typeface="Arial Narrow" panose="020B0606020202030204" pitchFamily="34" charset="0"/>
              </a:rPr>
              <a:t/>
            </a:r>
            <a:br>
              <a:rPr lang="en-US" sz="1600" b="1" cap="none" dirty="0" smtClean="0">
                <a:latin typeface="Arial Narrow" panose="020B0606020202030204" pitchFamily="34" charset="0"/>
              </a:rPr>
            </a:br>
            <a:r>
              <a:rPr lang="en-US" sz="1600" b="1" cap="none" dirty="0" smtClean="0">
                <a:latin typeface="Arial Narrow" panose="020B0606020202030204" pitchFamily="34" charset="0"/>
              </a:rPr>
              <a:t>@</a:t>
            </a:r>
            <a:r>
              <a:rPr lang="en-US" sz="1600" b="1" cap="none" dirty="0" err="1" smtClean="0">
                <a:latin typeface="Arial Narrow" panose="020B0606020202030204" pitchFamily="34" charset="0"/>
              </a:rPr>
              <a:t>martindelhogar</a:t>
            </a:r>
            <a:endParaRPr kumimoji="0" lang="es-EC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9980" y="4688982"/>
            <a:ext cx="1939426" cy="197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0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69</TotalTime>
  <Words>146</Words>
  <Application>Microsoft Office PowerPoint</Application>
  <PresentationFormat>Panorámica</PresentationFormat>
  <Paragraphs>46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Arial Narrow</vt:lpstr>
      <vt:lpstr>Calibri</vt:lpstr>
      <vt:lpstr>Times New Roman</vt:lpstr>
      <vt:lpstr>Tw Cen MT</vt:lpstr>
      <vt:lpstr>Tw Cen MT Condensed</vt:lpstr>
      <vt:lpstr>Wingdings 3</vt:lpstr>
      <vt:lpstr>Integral</vt:lpstr>
      <vt:lpstr>Presentación de PowerPoint</vt:lpstr>
      <vt:lpstr>¿generación de políticas públicas o estrategia de marketing político?</vt:lpstr>
      <vt:lpstr>Presentación de PowerPoint</vt:lpstr>
      <vt:lpstr>Presentación de PowerPoint</vt:lpstr>
      <vt:lpstr>Generando dudas…</vt:lpstr>
      <vt:lpstr>Presentación de PowerPoint</vt:lpstr>
      <vt:lpstr>Presentación de PowerPoint</vt:lpstr>
      <vt:lpstr>Presentación de PowerPoint</vt:lpstr>
      <vt:lpstr>www.culturasperiodisticas.com martin.olleralonso@gmail.com @martindelhogar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9</cp:revision>
  <dcterms:created xsi:type="dcterms:W3CDTF">2016-05-30T19:14:46Z</dcterms:created>
  <dcterms:modified xsi:type="dcterms:W3CDTF">2016-05-30T20:24:10Z</dcterms:modified>
</cp:coreProperties>
</file>