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5" r:id="rId4"/>
    <p:sldId id="266" r:id="rId5"/>
    <p:sldId id="267" r:id="rId6"/>
    <p:sldId id="268" r:id="rId7"/>
    <p:sldId id="270" r:id="rId8"/>
    <p:sldId id="271" r:id="rId9"/>
    <p:sldId id="260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Hoja1!$F$51</c:f>
              <c:strCache>
                <c:ptCount val="1"/>
                <c:pt idx="0">
                  <c:v>Monitorial role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Hoja1!$D$52:$E$65</c:f>
              <c:multiLvlStrCache>
                <c:ptCount val="14"/>
                <c:lvl>
                  <c:pt idx="0">
                    <c:v>Media</c:v>
                  </c:pt>
                  <c:pt idx="1">
                    <c:v>DS</c:v>
                  </c:pt>
                  <c:pt idx="2">
                    <c:v>Media</c:v>
                  </c:pt>
                  <c:pt idx="3">
                    <c:v>DS</c:v>
                  </c:pt>
                  <c:pt idx="4">
                    <c:v>Media</c:v>
                  </c:pt>
                  <c:pt idx="5">
                    <c:v>DS</c:v>
                  </c:pt>
                  <c:pt idx="6">
                    <c:v>Media</c:v>
                  </c:pt>
                  <c:pt idx="7">
                    <c:v>DS</c:v>
                  </c:pt>
                  <c:pt idx="8">
                    <c:v>Media</c:v>
                  </c:pt>
                  <c:pt idx="9">
                    <c:v>DS</c:v>
                  </c:pt>
                  <c:pt idx="10">
                    <c:v>Media</c:v>
                  </c:pt>
                  <c:pt idx="11">
                    <c:v>DS</c:v>
                  </c:pt>
                  <c:pt idx="12">
                    <c:v>Media</c:v>
                  </c:pt>
                  <c:pt idx="13">
                    <c:v>DS</c:v>
                  </c:pt>
                </c:lvl>
                <c:lvl>
                  <c:pt idx="0">
                    <c:v>Argentina</c:v>
                  </c:pt>
                  <c:pt idx="2">
                    <c:v>Brazil</c:v>
                  </c:pt>
                  <c:pt idx="4">
                    <c:v>Chile</c:v>
                  </c:pt>
                  <c:pt idx="6">
                    <c:v>Colombia</c:v>
                  </c:pt>
                  <c:pt idx="8">
                    <c:v>Ecuador</c:v>
                  </c:pt>
                  <c:pt idx="10">
                    <c:v>El Salvador</c:v>
                  </c:pt>
                  <c:pt idx="12">
                    <c:v>Mexico</c:v>
                  </c:pt>
                </c:lvl>
              </c:multiLvlStrCache>
            </c:multiLvlStrRef>
          </c:cat>
          <c:val>
            <c:numRef>
              <c:f>Hoja1!$F$52:$F$65</c:f>
              <c:numCache>
                <c:formatCode>0.00</c:formatCode>
                <c:ptCount val="14"/>
                <c:pt idx="0">
                  <c:v>3.6558000000000002</c:v>
                </c:pt>
                <c:pt idx="1">
                  <c:v>0.86229</c:v>
                </c:pt>
                <c:pt idx="2">
                  <c:v>3.3906999999999998</c:v>
                </c:pt>
                <c:pt idx="3">
                  <c:v>0.90471000000000001</c:v>
                </c:pt>
                <c:pt idx="4">
                  <c:v>3.5573999999999999</c:v>
                </c:pt>
                <c:pt idx="5">
                  <c:v>1.0876600000000001</c:v>
                </c:pt>
                <c:pt idx="6">
                  <c:v>3.9384999999999999</c:v>
                </c:pt>
                <c:pt idx="7">
                  <c:v>0.91918999999999995</c:v>
                </c:pt>
                <c:pt idx="8">
                  <c:v>3.7553000000000001</c:v>
                </c:pt>
                <c:pt idx="9">
                  <c:v>0.88541999999999998</c:v>
                </c:pt>
                <c:pt idx="10">
                  <c:v>3.9232999999999998</c:v>
                </c:pt>
                <c:pt idx="11">
                  <c:v>0.77964</c:v>
                </c:pt>
                <c:pt idx="12">
                  <c:v>4.0309999999999997</c:v>
                </c:pt>
                <c:pt idx="13">
                  <c:v>0.73077999999999999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61-4E55-9892-EF9AB30FF692}"/>
            </c:ext>
          </c:extLst>
        </c:ser>
        <c:ser>
          <c:idx val="1"/>
          <c:order val="1"/>
          <c:tx>
            <c:strRef>
              <c:f>Hoja1!$G$51</c:f>
              <c:strCache>
                <c:ptCount val="1"/>
                <c:pt idx="0">
                  <c:v>Interventionist role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Hoja1!$D$52:$E$65</c:f>
              <c:multiLvlStrCache>
                <c:ptCount val="14"/>
                <c:lvl>
                  <c:pt idx="0">
                    <c:v>Media</c:v>
                  </c:pt>
                  <c:pt idx="1">
                    <c:v>DS</c:v>
                  </c:pt>
                  <c:pt idx="2">
                    <c:v>Media</c:v>
                  </c:pt>
                  <c:pt idx="3">
                    <c:v>DS</c:v>
                  </c:pt>
                  <c:pt idx="4">
                    <c:v>Media</c:v>
                  </c:pt>
                  <c:pt idx="5">
                    <c:v>DS</c:v>
                  </c:pt>
                  <c:pt idx="6">
                    <c:v>Media</c:v>
                  </c:pt>
                  <c:pt idx="7">
                    <c:v>DS</c:v>
                  </c:pt>
                  <c:pt idx="8">
                    <c:v>Media</c:v>
                  </c:pt>
                  <c:pt idx="9">
                    <c:v>DS</c:v>
                  </c:pt>
                  <c:pt idx="10">
                    <c:v>Media</c:v>
                  </c:pt>
                  <c:pt idx="11">
                    <c:v>DS</c:v>
                  </c:pt>
                  <c:pt idx="12">
                    <c:v>Media</c:v>
                  </c:pt>
                  <c:pt idx="13">
                    <c:v>DS</c:v>
                  </c:pt>
                </c:lvl>
                <c:lvl>
                  <c:pt idx="0">
                    <c:v>Argentina</c:v>
                  </c:pt>
                  <c:pt idx="2">
                    <c:v>Brazil</c:v>
                  </c:pt>
                  <c:pt idx="4">
                    <c:v>Chile</c:v>
                  </c:pt>
                  <c:pt idx="6">
                    <c:v>Colombia</c:v>
                  </c:pt>
                  <c:pt idx="8">
                    <c:v>Ecuador</c:v>
                  </c:pt>
                  <c:pt idx="10">
                    <c:v>El Salvador</c:v>
                  </c:pt>
                  <c:pt idx="12">
                    <c:v>Mexico</c:v>
                  </c:pt>
                </c:lvl>
              </c:multiLvlStrCache>
            </c:multiLvlStrRef>
          </c:cat>
          <c:val>
            <c:numRef>
              <c:f>Hoja1!$G$52:$G$65</c:f>
              <c:numCache>
                <c:formatCode>0.00</c:formatCode>
                <c:ptCount val="14"/>
                <c:pt idx="0">
                  <c:v>3.5089999999999999</c:v>
                </c:pt>
                <c:pt idx="1">
                  <c:v>0.85936999999999997</c:v>
                </c:pt>
                <c:pt idx="2">
                  <c:v>3.3191000000000002</c:v>
                </c:pt>
                <c:pt idx="3">
                  <c:v>0.80945</c:v>
                </c:pt>
                <c:pt idx="4">
                  <c:v>3.7222</c:v>
                </c:pt>
                <c:pt idx="5">
                  <c:v>0.98419000000000001</c:v>
                </c:pt>
                <c:pt idx="6">
                  <c:v>4.1083999999999996</c:v>
                </c:pt>
                <c:pt idx="7">
                  <c:v>0.76339999999999997</c:v>
                </c:pt>
                <c:pt idx="8">
                  <c:v>3.8704000000000001</c:v>
                </c:pt>
                <c:pt idx="9">
                  <c:v>0.84424999999999994</c:v>
                </c:pt>
                <c:pt idx="10">
                  <c:v>4.1093000000000002</c:v>
                </c:pt>
                <c:pt idx="11">
                  <c:v>0.74219999999999997</c:v>
                </c:pt>
                <c:pt idx="12">
                  <c:v>4.2213000000000003</c:v>
                </c:pt>
                <c:pt idx="13">
                  <c:v>0.73219999999999996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61-4E55-9892-EF9AB30FF692}"/>
            </c:ext>
          </c:extLst>
        </c:ser>
        <c:ser>
          <c:idx val="2"/>
          <c:order val="2"/>
          <c:tx>
            <c:strRef>
              <c:f>Hoja1!$H$51</c:f>
              <c:strCache>
                <c:ptCount val="1"/>
                <c:pt idx="0">
                  <c:v>Collaborative role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Hoja1!$D$52:$E$65</c:f>
              <c:multiLvlStrCache>
                <c:ptCount val="14"/>
                <c:lvl>
                  <c:pt idx="0">
                    <c:v>Media</c:v>
                  </c:pt>
                  <c:pt idx="1">
                    <c:v>DS</c:v>
                  </c:pt>
                  <c:pt idx="2">
                    <c:v>Media</c:v>
                  </c:pt>
                  <c:pt idx="3">
                    <c:v>DS</c:v>
                  </c:pt>
                  <c:pt idx="4">
                    <c:v>Media</c:v>
                  </c:pt>
                  <c:pt idx="5">
                    <c:v>DS</c:v>
                  </c:pt>
                  <c:pt idx="6">
                    <c:v>Media</c:v>
                  </c:pt>
                  <c:pt idx="7">
                    <c:v>DS</c:v>
                  </c:pt>
                  <c:pt idx="8">
                    <c:v>Media</c:v>
                  </c:pt>
                  <c:pt idx="9">
                    <c:v>DS</c:v>
                  </c:pt>
                  <c:pt idx="10">
                    <c:v>Media</c:v>
                  </c:pt>
                  <c:pt idx="11">
                    <c:v>DS</c:v>
                  </c:pt>
                  <c:pt idx="12">
                    <c:v>Media</c:v>
                  </c:pt>
                  <c:pt idx="13">
                    <c:v>DS</c:v>
                  </c:pt>
                </c:lvl>
                <c:lvl>
                  <c:pt idx="0">
                    <c:v>Argentina</c:v>
                  </c:pt>
                  <c:pt idx="2">
                    <c:v>Brazil</c:v>
                  </c:pt>
                  <c:pt idx="4">
                    <c:v>Chile</c:v>
                  </c:pt>
                  <c:pt idx="6">
                    <c:v>Colombia</c:v>
                  </c:pt>
                  <c:pt idx="8">
                    <c:v>Ecuador</c:v>
                  </c:pt>
                  <c:pt idx="10">
                    <c:v>El Salvador</c:v>
                  </c:pt>
                  <c:pt idx="12">
                    <c:v>Mexico</c:v>
                  </c:pt>
                </c:lvl>
              </c:multiLvlStrCache>
            </c:multiLvlStrRef>
          </c:cat>
          <c:val>
            <c:numRef>
              <c:f>Hoja1!$H$52:$H$65</c:f>
              <c:numCache>
                <c:formatCode>0.00</c:formatCode>
                <c:ptCount val="14"/>
                <c:pt idx="0">
                  <c:v>2.2185999999999999</c:v>
                </c:pt>
                <c:pt idx="1">
                  <c:v>0.98124</c:v>
                </c:pt>
                <c:pt idx="2">
                  <c:v>1.8310999999999999</c:v>
                </c:pt>
                <c:pt idx="3">
                  <c:v>0.90483999999999998</c:v>
                </c:pt>
                <c:pt idx="4">
                  <c:v>2.3106</c:v>
                </c:pt>
                <c:pt idx="5">
                  <c:v>1.1288</c:v>
                </c:pt>
                <c:pt idx="6">
                  <c:v>2.714</c:v>
                </c:pt>
                <c:pt idx="7">
                  <c:v>1.1025700000000001</c:v>
                </c:pt>
                <c:pt idx="8">
                  <c:v>3.0211000000000001</c:v>
                </c:pt>
                <c:pt idx="9">
                  <c:v>1.20631</c:v>
                </c:pt>
                <c:pt idx="10">
                  <c:v>2.7448999999999999</c:v>
                </c:pt>
                <c:pt idx="11">
                  <c:v>1.0893600000000001</c:v>
                </c:pt>
                <c:pt idx="12">
                  <c:v>2.6898</c:v>
                </c:pt>
                <c:pt idx="13">
                  <c:v>1.04461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61-4E55-9892-EF9AB30FF692}"/>
            </c:ext>
          </c:extLst>
        </c:ser>
        <c:ser>
          <c:idx val="3"/>
          <c:order val="3"/>
          <c:tx>
            <c:strRef>
              <c:f>Hoja1!$I$51</c:f>
              <c:strCache>
                <c:ptCount val="1"/>
                <c:pt idx="0">
                  <c:v>Accommodative role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Hoja1!$D$52:$E$65</c:f>
              <c:multiLvlStrCache>
                <c:ptCount val="14"/>
                <c:lvl>
                  <c:pt idx="0">
                    <c:v>Media</c:v>
                  </c:pt>
                  <c:pt idx="1">
                    <c:v>DS</c:v>
                  </c:pt>
                  <c:pt idx="2">
                    <c:v>Media</c:v>
                  </c:pt>
                  <c:pt idx="3">
                    <c:v>DS</c:v>
                  </c:pt>
                  <c:pt idx="4">
                    <c:v>Media</c:v>
                  </c:pt>
                  <c:pt idx="5">
                    <c:v>DS</c:v>
                  </c:pt>
                  <c:pt idx="6">
                    <c:v>Media</c:v>
                  </c:pt>
                  <c:pt idx="7">
                    <c:v>DS</c:v>
                  </c:pt>
                  <c:pt idx="8">
                    <c:v>Media</c:v>
                  </c:pt>
                  <c:pt idx="9">
                    <c:v>DS</c:v>
                  </c:pt>
                  <c:pt idx="10">
                    <c:v>Media</c:v>
                  </c:pt>
                  <c:pt idx="11">
                    <c:v>DS</c:v>
                  </c:pt>
                  <c:pt idx="12">
                    <c:v>Media</c:v>
                  </c:pt>
                  <c:pt idx="13">
                    <c:v>DS</c:v>
                  </c:pt>
                </c:lvl>
                <c:lvl>
                  <c:pt idx="0">
                    <c:v>Argentina</c:v>
                  </c:pt>
                  <c:pt idx="2">
                    <c:v>Brazil</c:v>
                  </c:pt>
                  <c:pt idx="4">
                    <c:v>Chile</c:v>
                  </c:pt>
                  <c:pt idx="6">
                    <c:v>Colombia</c:v>
                  </c:pt>
                  <c:pt idx="8">
                    <c:v>Ecuador</c:v>
                  </c:pt>
                  <c:pt idx="10">
                    <c:v>El Salvador</c:v>
                  </c:pt>
                  <c:pt idx="12">
                    <c:v>Mexico</c:v>
                  </c:pt>
                </c:lvl>
              </c:multiLvlStrCache>
            </c:multiLvlStrRef>
          </c:cat>
          <c:val>
            <c:numRef>
              <c:f>Hoja1!$I$52:$I$65</c:f>
              <c:numCache>
                <c:formatCode>0.00</c:formatCode>
                <c:ptCount val="14"/>
                <c:pt idx="0">
                  <c:v>2.9769000000000001</c:v>
                </c:pt>
                <c:pt idx="1">
                  <c:v>0.9476</c:v>
                </c:pt>
                <c:pt idx="2">
                  <c:v>3.0478999999999998</c:v>
                </c:pt>
                <c:pt idx="3">
                  <c:v>0.87605999999999995</c:v>
                </c:pt>
                <c:pt idx="4">
                  <c:v>3.4502000000000002</c:v>
                </c:pt>
                <c:pt idx="5">
                  <c:v>1.0511900000000001</c:v>
                </c:pt>
                <c:pt idx="6">
                  <c:v>3.7869000000000002</c:v>
                </c:pt>
                <c:pt idx="7">
                  <c:v>0.95701999999999998</c:v>
                </c:pt>
                <c:pt idx="8">
                  <c:v>3.5651999999999999</c:v>
                </c:pt>
                <c:pt idx="9">
                  <c:v>0.92757000000000001</c:v>
                </c:pt>
                <c:pt idx="10">
                  <c:v>3.4893000000000001</c:v>
                </c:pt>
                <c:pt idx="11">
                  <c:v>1.00728</c:v>
                </c:pt>
                <c:pt idx="12">
                  <c:v>3.6972</c:v>
                </c:pt>
                <c:pt idx="13">
                  <c:v>0.92286999999999997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61-4E55-9892-EF9AB30FF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19933360"/>
        <c:axId val="1219935440"/>
      </c:barChart>
      <c:catAx>
        <c:axId val="121993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19935440"/>
        <c:crosses val="autoZero"/>
        <c:auto val="1"/>
        <c:lblAlgn val="ctr"/>
        <c:lblOffset val="100"/>
        <c:noMultiLvlLbl val="0"/>
      </c:catAx>
      <c:valAx>
        <c:axId val="121993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199333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Hoja1!$F$51</c:f>
              <c:strCache>
                <c:ptCount val="1"/>
                <c:pt idx="0">
                  <c:v>Monitorial role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extLst>
                <c:ext xmlns:c15="http://schemas.microsoft.com/office/drawing/2012/chart" uri="{02D57815-91ED-43cb-92C2-25804820EDAC}">
                  <c15:fullRef>
                    <c15:sqref>Hoja1!$D$52:$E$77</c15:sqref>
                  </c15:fullRef>
                </c:ext>
              </c:extLst>
              <c:f>Hoja1!$D$66:$E$75</c:f>
              <c:multiLvlStrCache>
                <c:ptCount val="10"/>
                <c:lvl>
                  <c:pt idx="0">
                    <c:v>Media</c:v>
                  </c:pt>
                  <c:pt idx="1">
                    <c:v>DS</c:v>
                  </c:pt>
                  <c:pt idx="2">
                    <c:v>Media</c:v>
                  </c:pt>
                  <c:pt idx="3">
                    <c:v>DS</c:v>
                  </c:pt>
                  <c:pt idx="4">
                    <c:v>Media</c:v>
                  </c:pt>
                  <c:pt idx="5">
                    <c:v>DS</c:v>
                  </c:pt>
                  <c:pt idx="6">
                    <c:v>Media</c:v>
                  </c:pt>
                  <c:pt idx="7">
                    <c:v>DS</c:v>
                  </c:pt>
                  <c:pt idx="8">
                    <c:v>Media</c:v>
                  </c:pt>
                  <c:pt idx="9">
                    <c:v>DS</c:v>
                  </c:pt>
                </c:lvl>
                <c:lvl>
                  <c:pt idx="0">
                    <c:v>France</c:v>
                  </c:pt>
                  <c:pt idx="2">
                    <c:v>Greece</c:v>
                  </c:pt>
                  <c:pt idx="4">
                    <c:v>Italy</c:v>
                  </c:pt>
                  <c:pt idx="6">
                    <c:v>Portugal</c:v>
                  </c:pt>
                  <c:pt idx="8">
                    <c:v>Spain</c:v>
                  </c:pt>
                </c:lvl>
              </c:multiLvlStrCache>
            </c:multiLvl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Hoja1!$F$52:$F$77</c15:sqref>
                  </c15:fullRef>
                </c:ext>
              </c:extLst>
              <c:f>Hoja1!$F$66:$F$75</c:f>
              <c:numCache>
                <c:formatCode>0.00</c:formatCode>
                <c:ptCount val="10"/>
                <c:pt idx="0">
                  <c:v>3.4956</c:v>
                </c:pt>
                <c:pt idx="1">
                  <c:v>0.83950999999999998</c:v>
                </c:pt>
                <c:pt idx="2">
                  <c:v>3.6355</c:v>
                </c:pt>
                <c:pt idx="3">
                  <c:v>0.98475999999999997</c:v>
                </c:pt>
                <c:pt idx="4">
                  <c:v>3.1168999999999998</c:v>
                </c:pt>
                <c:pt idx="5">
                  <c:v>0.99773999999999996</c:v>
                </c:pt>
                <c:pt idx="6">
                  <c:v>3.7101000000000002</c:v>
                </c:pt>
                <c:pt idx="7">
                  <c:v>0.87639</c:v>
                </c:pt>
                <c:pt idx="8">
                  <c:v>3.9956999999999998</c:v>
                </c:pt>
                <c:pt idx="9">
                  <c:v>0.79254999999999998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87-4BEB-91AA-A95B5A3FEA9B}"/>
            </c:ext>
          </c:extLst>
        </c:ser>
        <c:ser>
          <c:idx val="1"/>
          <c:order val="1"/>
          <c:tx>
            <c:strRef>
              <c:f>Hoja1!$G$51</c:f>
              <c:strCache>
                <c:ptCount val="1"/>
                <c:pt idx="0">
                  <c:v>Interventionist role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extLst>
                <c:ext xmlns:c15="http://schemas.microsoft.com/office/drawing/2012/chart" uri="{02D57815-91ED-43cb-92C2-25804820EDAC}">
                  <c15:fullRef>
                    <c15:sqref>Hoja1!$D$52:$E$77</c15:sqref>
                  </c15:fullRef>
                </c:ext>
              </c:extLst>
              <c:f>Hoja1!$D$66:$E$75</c:f>
              <c:multiLvlStrCache>
                <c:ptCount val="10"/>
                <c:lvl>
                  <c:pt idx="0">
                    <c:v>Media</c:v>
                  </c:pt>
                  <c:pt idx="1">
                    <c:v>DS</c:v>
                  </c:pt>
                  <c:pt idx="2">
                    <c:v>Media</c:v>
                  </c:pt>
                  <c:pt idx="3">
                    <c:v>DS</c:v>
                  </c:pt>
                  <c:pt idx="4">
                    <c:v>Media</c:v>
                  </c:pt>
                  <c:pt idx="5">
                    <c:v>DS</c:v>
                  </c:pt>
                  <c:pt idx="6">
                    <c:v>Media</c:v>
                  </c:pt>
                  <c:pt idx="7">
                    <c:v>DS</c:v>
                  </c:pt>
                  <c:pt idx="8">
                    <c:v>Media</c:v>
                  </c:pt>
                  <c:pt idx="9">
                    <c:v>DS</c:v>
                  </c:pt>
                </c:lvl>
                <c:lvl>
                  <c:pt idx="0">
                    <c:v>France</c:v>
                  </c:pt>
                  <c:pt idx="2">
                    <c:v>Greece</c:v>
                  </c:pt>
                  <c:pt idx="4">
                    <c:v>Italy</c:v>
                  </c:pt>
                  <c:pt idx="6">
                    <c:v>Portugal</c:v>
                  </c:pt>
                  <c:pt idx="8">
                    <c:v>Spain</c:v>
                  </c:pt>
                </c:lvl>
              </c:multiLvlStrCache>
            </c:multiLvl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Hoja1!$G$52:$G$77</c15:sqref>
                  </c15:fullRef>
                </c:ext>
              </c:extLst>
              <c:f>Hoja1!$G$66:$G$75</c:f>
              <c:numCache>
                <c:formatCode>0.00</c:formatCode>
                <c:ptCount val="10"/>
                <c:pt idx="0">
                  <c:v>2.4392999999999998</c:v>
                </c:pt>
                <c:pt idx="1">
                  <c:v>0.90095999999999998</c:v>
                </c:pt>
                <c:pt idx="2">
                  <c:v>3.1812</c:v>
                </c:pt>
                <c:pt idx="3">
                  <c:v>0.87131000000000003</c:v>
                </c:pt>
                <c:pt idx="4">
                  <c:v>2.4293999999999998</c:v>
                </c:pt>
                <c:pt idx="5">
                  <c:v>0.78663000000000005</c:v>
                </c:pt>
                <c:pt idx="6">
                  <c:v>3.1387999999999998</c:v>
                </c:pt>
                <c:pt idx="7">
                  <c:v>0.85136999999999996</c:v>
                </c:pt>
                <c:pt idx="8">
                  <c:v>3.5344000000000002</c:v>
                </c:pt>
                <c:pt idx="9">
                  <c:v>0.77851999999999999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87-4BEB-91AA-A95B5A3FEA9B}"/>
            </c:ext>
          </c:extLst>
        </c:ser>
        <c:ser>
          <c:idx val="2"/>
          <c:order val="2"/>
          <c:tx>
            <c:strRef>
              <c:f>Hoja1!$H$51</c:f>
              <c:strCache>
                <c:ptCount val="1"/>
                <c:pt idx="0">
                  <c:v>Collaborative role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extLst>
                <c:ext xmlns:c15="http://schemas.microsoft.com/office/drawing/2012/chart" uri="{02D57815-91ED-43cb-92C2-25804820EDAC}">
                  <c15:fullRef>
                    <c15:sqref>Hoja1!$D$52:$E$77</c15:sqref>
                  </c15:fullRef>
                </c:ext>
              </c:extLst>
              <c:f>Hoja1!$D$66:$E$75</c:f>
              <c:multiLvlStrCache>
                <c:ptCount val="10"/>
                <c:lvl>
                  <c:pt idx="0">
                    <c:v>Media</c:v>
                  </c:pt>
                  <c:pt idx="1">
                    <c:v>DS</c:v>
                  </c:pt>
                  <c:pt idx="2">
                    <c:v>Media</c:v>
                  </c:pt>
                  <c:pt idx="3">
                    <c:v>DS</c:v>
                  </c:pt>
                  <c:pt idx="4">
                    <c:v>Media</c:v>
                  </c:pt>
                  <c:pt idx="5">
                    <c:v>DS</c:v>
                  </c:pt>
                  <c:pt idx="6">
                    <c:v>Media</c:v>
                  </c:pt>
                  <c:pt idx="7">
                    <c:v>DS</c:v>
                  </c:pt>
                  <c:pt idx="8">
                    <c:v>Media</c:v>
                  </c:pt>
                  <c:pt idx="9">
                    <c:v>DS</c:v>
                  </c:pt>
                </c:lvl>
                <c:lvl>
                  <c:pt idx="0">
                    <c:v>France</c:v>
                  </c:pt>
                  <c:pt idx="2">
                    <c:v>Greece</c:v>
                  </c:pt>
                  <c:pt idx="4">
                    <c:v>Italy</c:v>
                  </c:pt>
                  <c:pt idx="6">
                    <c:v>Portugal</c:v>
                  </c:pt>
                  <c:pt idx="8">
                    <c:v>Spain</c:v>
                  </c:pt>
                </c:lvl>
              </c:multiLvlStrCache>
            </c:multiLvl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Hoja1!$H$52:$H$77</c15:sqref>
                  </c15:fullRef>
                </c:ext>
              </c:extLst>
              <c:f>Hoja1!$H$66:$H$75</c:f>
              <c:numCache>
                <c:formatCode>0.00</c:formatCode>
                <c:ptCount val="10"/>
                <c:pt idx="0">
                  <c:v>1.2330000000000001</c:v>
                </c:pt>
                <c:pt idx="1">
                  <c:v>0.5171</c:v>
                </c:pt>
                <c:pt idx="2">
                  <c:v>1.5681</c:v>
                </c:pt>
                <c:pt idx="3">
                  <c:v>0.85104000000000002</c:v>
                </c:pt>
                <c:pt idx="4">
                  <c:v>1.3501000000000001</c:v>
                </c:pt>
                <c:pt idx="5">
                  <c:v>0.67103000000000002</c:v>
                </c:pt>
                <c:pt idx="6">
                  <c:v>1.5123</c:v>
                </c:pt>
                <c:pt idx="7">
                  <c:v>0.77370000000000005</c:v>
                </c:pt>
                <c:pt idx="8">
                  <c:v>2.0038999999999998</c:v>
                </c:pt>
                <c:pt idx="9">
                  <c:v>0.87199000000000004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87-4BEB-91AA-A95B5A3FEA9B}"/>
            </c:ext>
          </c:extLst>
        </c:ser>
        <c:ser>
          <c:idx val="3"/>
          <c:order val="3"/>
          <c:tx>
            <c:strRef>
              <c:f>Hoja1!$I$51</c:f>
              <c:strCache>
                <c:ptCount val="1"/>
                <c:pt idx="0">
                  <c:v>Accommodative role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extLst>
                <c:ext xmlns:c15="http://schemas.microsoft.com/office/drawing/2012/chart" uri="{02D57815-91ED-43cb-92C2-25804820EDAC}">
                  <c15:fullRef>
                    <c15:sqref>Hoja1!$D$52:$E$77</c15:sqref>
                  </c15:fullRef>
                </c:ext>
              </c:extLst>
              <c:f>Hoja1!$D$66:$E$75</c:f>
              <c:multiLvlStrCache>
                <c:ptCount val="10"/>
                <c:lvl>
                  <c:pt idx="0">
                    <c:v>Media</c:v>
                  </c:pt>
                  <c:pt idx="1">
                    <c:v>DS</c:v>
                  </c:pt>
                  <c:pt idx="2">
                    <c:v>Media</c:v>
                  </c:pt>
                  <c:pt idx="3">
                    <c:v>DS</c:v>
                  </c:pt>
                  <c:pt idx="4">
                    <c:v>Media</c:v>
                  </c:pt>
                  <c:pt idx="5">
                    <c:v>DS</c:v>
                  </c:pt>
                  <c:pt idx="6">
                    <c:v>Media</c:v>
                  </c:pt>
                  <c:pt idx="7">
                    <c:v>DS</c:v>
                  </c:pt>
                  <c:pt idx="8">
                    <c:v>Media</c:v>
                  </c:pt>
                  <c:pt idx="9">
                    <c:v>DS</c:v>
                  </c:pt>
                </c:lvl>
                <c:lvl>
                  <c:pt idx="0">
                    <c:v>France</c:v>
                  </c:pt>
                  <c:pt idx="2">
                    <c:v>Greece</c:v>
                  </c:pt>
                  <c:pt idx="4">
                    <c:v>Italy</c:v>
                  </c:pt>
                  <c:pt idx="6">
                    <c:v>Portugal</c:v>
                  </c:pt>
                  <c:pt idx="8">
                    <c:v>Spain</c:v>
                  </c:pt>
                </c:lvl>
              </c:multiLvlStrCache>
            </c:multiLvl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Hoja1!$I$52:$I$77</c15:sqref>
                  </c15:fullRef>
                </c:ext>
              </c:extLst>
              <c:f>Hoja1!$I$66:$I$75</c:f>
              <c:numCache>
                <c:formatCode>0.00</c:formatCode>
                <c:ptCount val="10"/>
                <c:pt idx="0">
                  <c:v>2.6309999999999998</c:v>
                </c:pt>
                <c:pt idx="1">
                  <c:v>0.85929</c:v>
                </c:pt>
                <c:pt idx="2">
                  <c:v>2.8832</c:v>
                </c:pt>
                <c:pt idx="3">
                  <c:v>1.04914</c:v>
                </c:pt>
                <c:pt idx="4">
                  <c:v>2.8384</c:v>
                </c:pt>
                <c:pt idx="5">
                  <c:v>0.98595999999999995</c:v>
                </c:pt>
                <c:pt idx="6">
                  <c:v>2.7347999999999999</c:v>
                </c:pt>
                <c:pt idx="7">
                  <c:v>0.86131000000000002</c:v>
                </c:pt>
                <c:pt idx="8">
                  <c:v>3.0667</c:v>
                </c:pt>
                <c:pt idx="9">
                  <c:v>0.84340999999999999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87-4BEB-91AA-A95B5A3FE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19933360"/>
        <c:axId val="1219935440"/>
      </c:barChart>
      <c:catAx>
        <c:axId val="121993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19935440"/>
        <c:crosses val="autoZero"/>
        <c:auto val="1"/>
        <c:lblAlgn val="ctr"/>
        <c:lblOffset val="100"/>
        <c:noMultiLvlLbl val="0"/>
      </c:catAx>
      <c:valAx>
        <c:axId val="121993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2199333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807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875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325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967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9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00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96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44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03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0446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026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74F83-697E-4B07-8AB2-042DF75BFB68}" type="datetimeFigureOut">
              <a:rPr lang="it-IT" smtClean="0"/>
              <a:t>11/04/2018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0BFE9-FF94-47F5-A91B-803B7C4B21E5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210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01443" y="-86351"/>
            <a:ext cx="11474605" cy="2387600"/>
          </a:xfrm>
        </p:spPr>
        <p:txBody>
          <a:bodyPr>
            <a:normAutofit fontScale="90000"/>
          </a:bodyPr>
          <a:lstStyle/>
          <a:p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err="1"/>
              <a:t>Annual</a:t>
            </a:r>
            <a:r>
              <a:rPr lang="it-IT" sz="2400" dirty="0"/>
              <a:t> conference of the </a:t>
            </a:r>
            <a:r>
              <a:rPr lang="it-IT" sz="2400" dirty="0" err="1"/>
              <a:t>Swiss</a:t>
            </a:r>
            <a:r>
              <a:rPr lang="it-IT" sz="2400" dirty="0"/>
              <a:t> </a:t>
            </a:r>
            <a:r>
              <a:rPr lang="it-IT" sz="2400" dirty="0" err="1"/>
              <a:t>Association</a:t>
            </a:r>
            <a:r>
              <a:rPr lang="it-IT" sz="2400" dirty="0"/>
              <a:t> of </a:t>
            </a:r>
            <a:r>
              <a:rPr lang="it-IT" sz="2400" dirty="0" err="1"/>
              <a:t>Communication</a:t>
            </a:r>
            <a:r>
              <a:rPr lang="it-IT" sz="2400" dirty="0"/>
              <a:t> and Media </a:t>
            </a:r>
            <a:r>
              <a:rPr lang="it-IT" sz="2400" dirty="0" err="1"/>
              <a:t>Research</a:t>
            </a:r>
            <a:r>
              <a:rPr lang="it-IT" sz="2400" dirty="0"/>
              <a:t> (SACM-SGKM)</a:t>
            </a:r>
            <a:br>
              <a:rPr lang="it-IT" sz="2400" dirty="0"/>
            </a:br>
            <a:r>
              <a:rPr lang="it-IT" sz="2400" dirty="0"/>
              <a:t>12-13 April 2018 </a:t>
            </a:r>
            <a:r>
              <a:rPr lang="it-IT" sz="2400" dirty="0" err="1"/>
              <a:t>at</a:t>
            </a:r>
            <a:r>
              <a:rPr lang="it-IT" sz="2400" dirty="0"/>
              <a:t> the </a:t>
            </a:r>
            <a:r>
              <a:rPr lang="it-IT" sz="2400" dirty="0" err="1"/>
              <a:t>Faculty</a:t>
            </a:r>
            <a:r>
              <a:rPr lang="it-IT" sz="2400" dirty="0"/>
              <a:t> of </a:t>
            </a:r>
            <a:r>
              <a:rPr lang="it-IT" sz="2400" dirty="0" err="1"/>
              <a:t>Communication</a:t>
            </a:r>
            <a:r>
              <a:rPr lang="it-IT" sz="2400" dirty="0"/>
              <a:t> </a:t>
            </a:r>
            <a:r>
              <a:rPr lang="it-IT" sz="2400" dirty="0" err="1"/>
              <a:t>Sciences</a:t>
            </a:r>
            <a:r>
              <a:rPr lang="it-IT" sz="2400" dirty="0"/>
              <a:t>, USI-Università della Svizzera Italiana</a:t>
            </a:r>
            <a:br>
              <a:rPr lang="it-IT" sz="2400" dirty="0"/>
            </a:br>
            <a:r>
              <a:rPr lang="it-IT" sz="2400" dirty="0"/>
              <a:t>NEXT-DOOR GIANTS</a:t>
            </a:r>
            <a:br>
              <a:rPr lang="it-IT" sz="2400" dirty="0"/>
            </a:br>
            <a:r>
              <a:rPr lang="it-IT" sz="2400" dirty="0" err="1"/>
              <a:t>Exploring</a:t>
            </a:r>
            <a:r>
              <a:rPr lang="it-IT" sz="2400" dirty="0"/>
              <a:t> Media, </a:t>
            </a:r>
            <a:r>
              <a:rPr lang="it-IT" sz="2400" dirty="0" err="1"/>
              <a:t>Languages</a:t>
            </a:r>
            <a:r>
              <a:rPr lang="it-IT" sz="2400" dirty="0"/>
              <a:t>, </a:t>
            </a:r>
            <a:r>
              <a:rPr lang="it-IT" sz="2400" dirty="0" err="1"/>
              <a:t>Cultures</a:t>
            </a:r>
            <a:r>
              <a:rPr lang="it-IT" sz="2400" dirty="0"/>
              <a:t> and </a:t>
            </a:r>
            <a:r>
              <a:rPr lang="it-IT" sz="2400" dirty="0" err="1"/>
              <a:t>Borders</a:t>
            </a:r>
            <a:r>
              <a:rPr lang="it-IT" sz="2400" dirty="0"/>
              <a:t> in </a:t>
            </a:r>
            <a:r>
              <a:rPr lang="it-IT" sz="2400" dirty="0" err="1"/>
              <a:t>Switzerland</a:t>
            </a:r>
            <a:r>
              <a:rPr lang="it-IT" sz="2400" dirty="0"/>
              <a:t> and Europe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1252" y="4296562"/>
            <a:ext cx="9144000" cy="1099872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+mj-lt"/>
              </a:rPr>
              <a:t>Martin Oller Alonso </a:t>
            </a:r>
            <a:r>
              <a:rPr lang="it-IT" dirty="0">
                <a:latin typeface="+mj-lt"/>
              </a:rPr>
              <a:t>(Università </a:t>
            </a:r>
            <a:r>
              <a:rPr lang="it-IT" dirty="0" smtClean="0">
                <a:latin typeface="+mj-lt"/>
              </a:rPr>
              <a:t>dell'Avana, Cuba)</a:t>
            </a:r>
          </a:p>
          <a:p>
            <a:r>
              <a:rPr lang="it-IT" dirty="0" smtClean="0">
                <a:latin typeface="+mj-lt"/>
              </a:rPr>
              <a:t>Sergio Splendore (Università degli Studi di Milano, Italia)</a:t>
            </a:r>
            <a:endParaRPr lang="it-IT" dirty="0">
              <a:latin typeface="+mj-lt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58033" y="6368465"/>
            <a:ext cx="2784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Sergio.splendore@unimi.it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8987770" y="6368465"/>
            <a:ext cx="3783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Martin.olleralons@gmail.com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81252" y="2785922"/>
            <a:ext cx="9229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Bodoni MT Black" panose="02070A03080606020203" pitchFamily="18" charset="0"/>
              </a:rPr>
              <a:t>Journalism in Mediterranean and Latin American countries: So far so close</a:t>
            </a:r>
            <a:endParaRPr lang="it-IT" sz="32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19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Culture giornalistiche nel mondo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Sì! Stiamo ancora parlando di Hallin e Mancini (</a:t>
            </a:r>
            <a:r>
              <a:rPr lang="it-IT" dirty="0"/>
              <a:t>2004) e Hallin </a:t>
            </a:r>
            <a:r>
              <a:rPr lang="it-IT" dirty="0" smtClean="0"/>
              <a:t>e </a:t>
            </a:r>
            <a:r>
              <a:rPr lang="it-IT" dirty="0"/>
              <a:t>Papathanassopolous (2002) 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Questo paper si occupa del cosiddetto modello pluralista polarizzato o Mediterraneo </a:t>
            </a:r>
            <a:r>
              <a:rPr lang="it-IT" dirty="0" smtClean="0"/>
              <a:t>e </a:t>
            </a:r>
            <a:r>
              <a:rPr lang="it-IT" dirty="0" smtClean="0"/>
              <a:t>della cultura giornalistica in </a:t>
            </a:r>
            <a:r>
              <a:rPr lang="it-IT" dirty="0"/>
              <a:t>America </a:t>
            </a:r>
            <a:r>
              <a:rPr lang="it-IT" dirty="0" smtClean="0"/>
              <a:t>Latina</a:t>
            </a:r>
            <a:endParaRPr lang="it-IT" dirty="0"/>
          </a:p>
          <a:p>
            <a:r>
              <a:rPr lang="it-IT" dirty="0" smtClean="0"/>
              <a:t>Analizza la percezione che i giornalisti hanno del </a:t>
            </a:r>
            <a:r>
              <a:rPr lang="it-IT" dirty="0"/>
              <a:t>loro </a:t>
            </a:r>
            <a:r>
              <a:rPr lang="it-IT" dirty="0" smtClean="0"/>
              <a:t>ruolo. Si usa questo indicatore come </a:t>
            </a:r>
            <a:r>
              <a:rPr lang="it-IT" dirty="0" err="1" smtClean="0"/>
              <a:t>proxy</a:t>
            </a:r>
            <a:r>
              <a:rPr lang="it-IT" dirty="0" smtClean="0"/>
              <a:t> delle culture giornalistiche</a:t>
            </a:r>
          </a:p>
          <a:p>
            <a:endParaRPr lang="it-IT" dirty="0"/>
          </a:p>
          <a:p>
            <a:r>
              <a:rPr lang="it-IT" dirty="0" smtClean="0"/>
              <a:t>La </a:t>
            </a:r>
            <a:r>
              <a:rPr lang="it-IT" dirty="0"/>
              <a:t>ricerca </a:t>
            </a:r>
            <a:r>
              <a:rPr lang="it-IT" dirty="0" smtClean="0"/>
              <a:t>comparativa e sulla </a:t>
            </a:r>
            <a:r>
              <a:rPr lang="it-IT" dirty="0"/>
              <a:t>cultura giornalistica hanno acquisito rilevanza negli ultimi anni (Esser &amp; </a:t>
            </a:r>
            <a:r>
              <a:rPr lang="it-IT" dirty="0" err="1"/>
              <a:t>Hanitzsch</a:t>
            </a:r>
            <a:r>
              <a:rPr lang="it-IT" dirty="0"/>
              <a:t>, 2012). </a:t>
            </a:r>
            <a:r>
              <a:rPr lang="en-US" dirty="0"/>
              <a:t>“This growing number of comparative studies indicates that journalism and journalism research no longer operate within national or cultural boundaries” (Weaver &amp; </a:t>
            </a:r>
            <a:r>
              <a:rPr lang="en-US" dirty="0" err="1"/>
              <a:t>Löffelholz</a:t>
            </a:r>
            <a:r>
              <a:rPr lang="en-US" dirty="0"/>
              <a:t>, 2008: 8</a:t>
            </a:r>
            <a:r>
              <a:rPr lang="en-US" dirty="0" smtClean="0"/>
              <a:t>) </a:t>
            </a:r>
            <a:r>
              <a:rPr lang="it-IT" dirty="0" smtClean="0"/>
              <a:t>(</a:t>
            </a:r>
            <a:r>
              <a:rPr lang="it-IT" dirty="0" err="1"/>
              <a:t>Weaver</a:t>
            </a:r>
            <a:r>
              <a:rPr lang="it-IT" dirty="0"/>
              <a:t> &amp; </a:t>
            </a:r>
            <a:r>
              <a:rPr lang="it-IT" dirty="0" err="1"/>
              <a:t>Löffelholz</a:t>
            </a:r>
            <a:r>
              <a:rPr lang="it-IT" dirty="0"/>
              <a:t>, 2008: 8).</a:t>
            </a:r>
            <a:endParaRPr lang="it-IT" dirty="0" smtClean="0"/>
          </a:p>
          <a:p>
            <a:endParaRPr lang="it-IT" dirty="0"/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50648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675" y="446881"/>
            <a:ext cx="9258300" cy="1162050"/>
          </a:xfrm>
        </p:spPr>
      </p:pic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4316" y="2041153"/>
            <a:ext cx="1093501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it-IT" altLang="it-IT" sz="1800" dirty="0">
                <a:latin typeface="+mn-lt"/>
                <a:cs typeface="Times New Roman" panose="02020603050405020304" pitchFamily="18" charset="0"/>
              </a:rPr>
              <a:t>Il </a:t>
            </a:r>
            <a:r>
              <a:rPr lang="it-IT" altLang="it-IT" sz="1800" dirty="0" err="1">
                <a:latin typeface="+mn-lt"/>
                <a:cs typeface="Times New Roman" panose="02020603050405020304" pitchFamily="18" charset="0"/>
              </a:rPr>
              <a:t>Worlds</a:t>
            </a:r>
            <a:r>
              <a:rPr lang="it-IT" altLang="it-IT" sz="1800" dirty="0">
                <a:latin typeface="+mn-lt"/>
                <a:cs typeface="Times New Roman" panose="02020603050405020304" pitchFamily="18" charset="0"/>
              </a:rPr>
              <a:t> of </a:t>
            </a:r>
            <a:r>
              <a:rPr lang="it-IT" altLang="it-IT" sz="1800" dirty="0" err="1">
                <a:latin typeface="+mn-lt"/>
                <a:cs typeface="Times New Roman" panose="02020603050405020304" pitchFamily="18" charset="0"/>
              </a:rPr>
              <a:t>Journalism</a:t>
            </a:r>
            <a:r>
              <a:rPr lang="it-IT" altLang="it-IT" sz="18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it-IT" altLang="it-IT" sz="1800" dirty="0" err="1">
                <a:latin typeface="+mn-lt"/>
                <a:cs typeface="Times New Roman" panose="02020603050405020304" pitchFamily="18" charset="0"/>
              </a:rPr>
              <a:t>Study</a:t>
            </a:r>
            <a:r>
              <a:rPr lang="it-IT" altLang="it-IT" sz="1800" dirty="0">
                <a:latin typeface="+mn-lt"/>
                <a:cs typeface="Times New Roman" panose="02020603050405020304" pitchFamily="18" charset="0"/>
              </a:rPr>
              <a:t> (WJS) è un progetto accademico nato per valutare regolarmente lo stato del giornalismo in tutto il mondo. L'obiettivo principale dello studio è quello di aiutare i ricercatori del giornalismo, i professionisti, i gestori dei media e i responsabili politici a comprendere meglio le visioni del mondo e i cambiamenti che stanno avvenendo negli orientamenti professionali dei giornalisti, le condizioni e i limiti in cui operano i giornalisti e le funzioni sociali del giornalismo in un mondo che cambia 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64316" y="4092303"/>
            <a:ext cx="1066850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Sono coinvolti 67 paesi da tutto il mondo e sono stati</a:t>
            </a:r>
            <a:r>
              <a:rPr kumimoji="0" lang="it-IT" altLang="it-IT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kumimoji="0" lang="it-IT" alt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intervistati oltre 27.500 giornalisti tra il 2012 e il 2016, sulla base di un quadro metodologico comune. Il questionario </a:t>
            </a:r>
            <a:r>
              <a:rPr lang="it-IT" altLang="it-IT" dirty="0" smtClean="0">
                <a:cs typeface="Times New Roman" panose="02020603050405020304" pitchFamily="18" charset="0"/>
              </a:rPr>
              <a:t>chiede </a:t>
            </a:r>
            <a:r>
              <a:rPr kumimoji="0" lang="it-IT" alt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ai giornalisti opinioni su diverse questioni che riguardano</a:t>
            </a:r>
            <a:r>
              <a:rPr kumimoji="0" lang="it-IT" altLang="it-IT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kumimoji="0" lang="it-IT" alt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giornalisti e organizzazioni giornalistiche, come il ruolo del giornalismo nella società, l'etica, l'autonomia e le influenze sull'informazione giornalistica, la fiducia giornalistica nelle istituzioni pubbliche e la trasformazione del giornalismo nel senso più ampio. </a:t>
            </a:r>
          </a:p>
        </p:txBody>
      </p:sp>
    </p:spTree>
    <p:extLst>
      <p:ext uri="{BB962C8B-B14F-4D97-AF65-F5344CB8AC3E}">
        <p14:creationId xmlns:p14="http://schemas.microsoft.com/office/powerpoint/2010/main" val="412580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Il nostro campione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12 paesi </a:t>
            </a:r>
            <a:r>
              <a:rPr lang="it-IT" dirty="0"/>
              <a:t>coinvolti: </a:t>
            </a:r>
            <a:endParaRPr lang="it-IT" dirty="0" smtClean="0"/>
          </a:p>
          <a:p>
            <a:pPr lvl="1"/>
            <a:r>
              <a:rPr lang="it-IT" dirty="0" smtClean="0"/>
              <a:t>Italia</a:t>
            </a:r>
            <a:r>
              <a:rPr lang="it-IT" dirty="0"/>
              <a:t>, Francia, Spagna, Grecia e </a:t>
            </a:r>
            <a:r>
              <a:rPr lang="it-IT" dirty="0" smtClean="0"/>
              <a:t>Portogallo </a:t>
            </a:r>
          </a:p>
          <a:p>
            <a:pPr lvl="1"/>
            <a:r>
              <a:rPr lang="it-IT" dirty="0"/>
              <a:t>Argentina, Cile, Ecuador, Colombia, El Salvador, Brasile e Messico</a:t>
            </a:r>
            <a:endParaRPr lang="it-IT" dirty="0" smtClean="0"/>
          </a:p>
          <a:p>
            <a:r>
              <a:rPr lang="it-IT" dirty="0" smtClean="0"/>
              <a:t>4641 giornalisti intervistati</a:t>
            </a:r>
          </a:p>
          <a:p>
            <a:r>
              <a:rPr lang="it-IT" dirty="0" smtClean="0"/>
              <a:t>Per ciascun paese abbiamo a disposizione un campione statisticamente rappresentativo</a:t>
            </a:r>
          </a:p>
          <a:p>
            <a:r>
              <a:rPr lang="it-IT" dirty="0" smtClean="0"/>
              <a:t>Sono considerati come giornalisti </a:t>
            </a:r>
            <a:r>
              <a:rPr lang="it-IT" dirty="0"/>
              <a:t>tutti </a:t>
            </a:r>
            <a:r>
              <a:rPr lang="it-IT" dirty="0" smtClean="0"/>
              <a:t>i professionisti </a:t>
            </a:r>
            <a:r>
              <a:rPr lang="it-IT" dirty="0"/>
              <a:t>occupati a tempo pieno </a:t>
            </a:r>
            <a:r>
              <a:rPr lang="it-IT" dirty="0" smtClean="0"/>
              <a:t>con </a:t>
            </a:r>
            <a:r>
              <a:rPr lang="it-IT" dirty="0"/>
              <a:t>la </a:t>
            </a:r>
            <a:r>
              <a:rPr lang="it-IT" dirty="0" smtClean="0"/>
              <a:t>raccolta e </a:t>
            </a:r>
            <a:r>
              <a:rPr lang="it-IT" dirty="0"/>
              <a:t>la pubblicazione di informazioni </a:t>
            </a:r>
            <a:r>
              <a:rPr lang="it-IT" dirty="0" smtClean="0"/>
              <a:t>per news media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7454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Background teorico: ruolo dei giornalisti</a:t>
            </a:r>
            <a:endParaRPr lang="it-IT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09808" y="1690688"/>
            <a:ext cx="111716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Hanitzsch</a:t>
            </a:r>
            <a:r>
              <a:rPr kumimoji="0" lang="it-IT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 </a:t>
            </a:r>
            <a:r>
              <a:rPr kumimoji="0" lang="it-IT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Vos</a:t>
            </a:r>
            <a:r>
              <a:rPr kumimoji="0" lang="it-IT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(2017) riassumono la ricchezza degli studi sui ruoli giornalistici in quattro diversi punti di vista:</a:t>
            </a:r>
            <a:endParaRPr kumimoji="0" lang="it-IT" altLang="it-IT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479289" y="3323733"/>
            <a:ext cx="7032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it-IT" altLang="it-IT" dirty="0" smtClean="0"/>
              <a:t>Approccio normativo </a:t>
            </a:r>
            <a:r>
              <a:rPr lang="it-IT" altLang="it-IT" dirty="0"/>
              <a:t>(cosa dovrebbero fare i giornalisti</a:t>
            </a:r>
            <a:r>
              <a:rPr lang="it-IT" altLang="it-IT" dirty="0" smtClean="0"/>
              <a:t>) -should do-</a:t>
            </a:r>
            <a:endParaRPr lang="it-IT" altLang="it-IT" dirty="0" smtClean="0"/>
          </a:p>
          <a:p>
            <a:pPr marL="342900" indent="-342900">
              <a:buAutoNum type="arabicParenR"/>
            </a:pPr>
            <a:r>
              <a:rPr lang="it-IT" altLang="it-IT" dirty="0" smtClean="0"/>
              <a:t>orientamenti </a:t>
            </a:r>
            <a:r>
              <a:rPr lang="it-IT" altLang="it-IT" dirty="0"/>
              <a:t>cognitivi (cosa vogliono fare</a:t>
            </a:r>
            <a:r>
              <a:rPr lang="it-IT" altLang="it-IT" dirty="0" smtClean="0"/>
              <a:t>) -want to do- </a:t>
            </a:r>
            <a:endParaRPr lang="it-IT" altLang="it-IT" dirty="0" smtClean="0"/>
          </a:p>
          <a:p>
            <a:pPr marL="342900" indent="-342900">
              <a:buAutoNum type="arabicParenR"/>
            </a:pPr>
            <a:r>
              <a:rPr lang="it-IT" altLang="it-IT" dirty="0" smtClean="0"/>
              <a:t>Pratiche (cosa </a:t>
            </a:r>
            <a:r>
              <a:rPr lang="it-IT" altLang="it-IT" dirty="0"/>
              <a:t>fanno veramente i giornalisti</a:t>
            </a:r>
            <a:r>
              <a:rPr lang="it-IT" altLang="it-IT" dirty="0" smtClean="0"/>
              <a:t>) -really do- </a:t>
            </a:r>
            <a:endParaRPr lang="it-IT" altLang="it-IT" dirty="0" smtClean="0"/>
          </a:p>
          <a:p>
            <a:pPr marL="342900" indent="-342900">
              <a:buAutoNum type="arabicParenR"/>
            </a:pPr>
            <a:r>
              <a:rPr lang="it-IT" altLang="it-IT" dirty="0" smtClean="0"/>
              <a:t>performance </a:t>
            </a:r>
            <a:r>
              <a:rPr lang="it-IT" altLang="it-IT" dirty="0"/>
              <a:t>narrata (quello che dicono di fare</a:t>
            </a:r>
            <a:r>
              <a:rPr lang="it-IT" altLang="it-IT" dirty="0" smtClean="0"/>
              <a:t>) </a:t>
            </a:r>
            <a:r>
              <a:rPr lang="it-IT" altLang="it-IT" dirty="0"/>
              <a:t>-</a:t>
            </a:r>
            <a:r>
              <a:rPr lang="it-IT" altLang="it-IT" dirty="0" smtClean="0"/>
              <a:t>say they do-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533400" y="5118328"/>
            <a:ext cx="109244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800" dirty="0"/>
              <a:t>Questo studio riguarda ciò che i giornalisti vogliono fare (o almeno, quello che dicono di voler fare), e ancora più precisamente, quello che dicono di fare attraverso un questionario </a:t>
            </a:r>
            <a:r>
              <a:rPr lang="it-IT" altLang="it-IT" sz="2800" dirty="0" err="1"/>
              <a:t>pre</a:t>
            </a:r>
            <a:r>
              <a:rPr lang="it-IT" altLang="it-IT" sz="2800" dirty="0"/>
              <a:t>-compilato.</a:t>
            </a:r>
            <a:r>
              <a:rPr lang="it-IT" altLang="it-IT" sz="2400" dirty="0"/>
              <a:t>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30877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Role</a:t>
            </a:r>
            <a:r>
              <a:rPr lang="it-IT" dirty="0" smtClean="0"/>
              <a:t> </a:t>
            </a:r>
            <a:r>
              <a:rPr lang="it-IT" dirty="0" err="1" smtClean="0"/>
              <a:t>perceptions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Monitorial role (Provide political information; Monitor and scrutinize politics; Monitor and scrutinize business; Motivate people to participate in politics)</a:t>
            </a:r>
          </a:p>
          <a:p>
            <a:r>
              <a:rPr lang="en-US" dirty="0"/>
              <a:t>Interventionist role (Advocate for social change; Influence public opinion; Set the political agenda; Support national development)</a:t>
            </a:r>
          </a:p>
          <a:p>
            <a:r>
              <a:rPr lang="en-US" dirty="0"/>
              <a:t>Collaborative role (Support government policy; Convey a positive image of political leaders)</a:t>
            </a:r>
          </a:p>
          <a:p>
            <a:r>
              <a:rPr lang="en-US" dirty="0"/>
              <a:t>Accommodative role (Provide entertainment and relaxation; Provide news that attract largest audience; Provide advice, orientation and direction for daily life)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019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33764" y="143454"/>
            <a:ext cx="10515600" cy="817130"/>
          </a:xfrm>
        </p:spPr>
        <p:txBody>
          <a:bodyPr/>
          <a:lstStyle/>
          <a:p>
            <a:pPr algn="ctr"/>
            <a:r>
              <a:rPr lang="it-IT" dirty="0" smtClean="0"/>
              <a:t>Risultati</a:t>
            </a:r>
            <a:endParaRPr lang="it-IT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941455"/>
              </p:ext>
            </p:extLst>
          </p:nvPr>
        </p:nvGraphicFramePr>
        <p:xfrm>
          <a:off x="-65232" y="1773815"/>
          <a:ext cx="6188941" cy="4987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185242"/>
              </p:ext>
            </p:extLst>
          </p:nvPr>
        </p:nvGraphicFramePr>
        <p:xfrm>
          <a:off x="6031344" y="1773815"/>
          <a:ext cx="6160656" cy="496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ángulo 3"/>
          <p:cNvSpPr/>
          <p:nvPr/>
        </p:nvSpPr>
        <p:spPr>
          <a:xfrm>
            <a:off x="2105891" y="1165943"/>
            <a:ext cx="2872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Paesi </a:t>
            </a:r>
            <a:r>
              <a:rPr lang="it-IT" b="1" dirty="0"/>
              <a:t>dell'America Latina</a:t>
            </a:r>
            <a:endParaRPr lang="es-EC" b="1" dirty="0"/>
          </a:p>
        </p:txBody>
      </p:sp>
      <p:sp>
        <p:nvSpPr>
          <p:cNvPr id="9" name="Rectángulo 8"/>
          <p:cNvSpPr/>
          <p:nvPr/>
        </p:nvSpPr>
        <p:spPr>
          <a:xfrm>
            <a:off x="8758382" y="1182533"/>
            <a:ext cx="2890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dirty="0" err="1"/>
              <a:t>Paesi</a:t>
            </a:r>
            <a:r>
              <a:rPr lang="es-EC" b="1" dirty="0"/>
              <a:t> </a:t>
            </a:r>
            <a:r>
              <a:rPr lang="es-EC" b="1" dirty="0" err="1" smtClean="0"/>
              <a:t>Mediterranei</a:t>
            </a:r>
            <a:endParaRPr lang="es-EC" b="1" dirty="0"/>
          </a:p>
        </p:txBody>
      </p:sp>
      <p:cxnSp>
        <p:nvCxnSpPr>
          <p:cNvPr id="11" name="Conector recto 10"/>
          <p:cNvCxnSpPr/>
          <p:nvPr/>
        </p:nvCxnSpPr>
        <p:spPr>
          <a:xfrm>
            <a:off x="581891" y="2244437"/>
            <a:ext cx="5717309" cy="923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6594764" y="2456873"/>
            <a:ext cx="5514109" cy="13854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581891" y="4765964"/>
            <a:ext cx="5717309" cy="923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6594764" y="4765964"/>
            <a:ext cx="550949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6594764" y="4844473"/>
            <a:ext cx="5509490" cy="0"/>
          </a:xfrm>
          <a:prstGeom prst="line">
            <a:avLst/>
          </a:prstGeom>
          <a:ln w="28575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24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pPr algn="ctr"/>
            <a:r>
              <a:rPr lang="it-IT" dirty="0" smtClean="0"/>
              <a:t>Conclusioni</a:t>
            </a:r>
            <a:endParaRPr lang="it-IT" dirty="0"/>
          </a:p>
        </p:txBody>
      </p:sp>
      <p:sp>
        <p:nvSpPr>
          <p:cNvPr id="4" name="Rectángulo 3"/>
          <p:cNvSpPr/>
          <p:nvPr/>
        </p:nvSpPr>
        <p:spPr>
          <a:xfrm>
            <a:off x="1551709" y="1690688"/>
            <a:ext cx="2872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Paesi </a:t>
            </a:r>
            <a:r>
              <a:rPr lang="it-IT" b="1" dirty="0"/>
              <a:t>dell'America Latina</a:t>
            </a:r>
            <a:endParaRPr lang="es-EC" b="1" dirty="0"/>
          </a:p>
        </p:txBody>
      </p:sp>
      <p:sp>
        <p:nvSpPr>
          <p:cNvPr id="5" name="Rectángulo 4"/>
          <p:cNvSpPr/>
          <p:nvPr/>
        </p:nvSpPr>
        <p:spPr>
          <a:xfrm>
            <a:off x="8536710" y="1690688"/>
            <a:ext cx="2890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dirty="0" err="1"/>
              <a:t>Paesi</a:t>
            </a:r>
            <a:r>
              <a:rPr lang="es-EC" b="1" dirty="0"/>
              <a:t> </a:t>
            </a:r>
            <a:r>
              <a:rPr lang="es-EC" b="1" dirty="0" err="1" smtClean="0"/>
              <a:t>Mediterranei</a:t>
            </a:r>
            <a:endParaRPr lang="es-EC" b="1" dirty="0"/>
          </a:p>
        </p:txBody>
      </p:sp>
      <p:sp>
        <p:nvSpPr>
          <p:cNvPr id="6" name="Rectángulo 5"/>
          <p:cNvSpPr/>
          <p:nvPr/>
        </p:nvSpPr>
        <p:spPr>
          <a:xfrm>
            <a:off x="4064000" y="2420672"/>
            <a:ext cx="4267200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Interventionist role </a:t>
            </a:r>
            <a:endParaRPr lang="en-US" dirty="0" smtClean="0"/>
          </a:p>
          <a:p>
            <a:pPr algn="ctr"/>
            <a:r>
              <a:rPr lang="en-US" sz="1400" dirty="0" smtClean="0"/>
              <a:t>Advocate </a:t>
            </a:r>
            <a:r>
              <a:rPr lang="en-US" sz="1400" dirty="0"/>
              <a:t>for social </a:t>
            </a:r>
            <a:r>
              <a:rPr lang="en-US" sz="1400" dirty="0" smtClean="0"/>
              <a:t>change</a:t>
            </a:r>
          </a:p>
          <a:p>
            <a:pPr algn="ctr"/>
            <a:r>
              <a:rPr lang="en-US" sz="1400" dirty="0" smtClean="0"/>
              <a:t>Influence </a:t>
            </a:r>
            <a:r>
              <a:rPr lang="en-US" sz="1400" dirty="0"/>
              <a:t>public </a:t>
            </a:r>
            <a:r>
              <a:rPr lang="en-US" sz="1400" dirty="0" smtClean="0"/>
              <a:t>opinion</a:t>
            </a:r>
          </a:p>
          <a:p>
            <a:pPr algn="ctr"/>
            <a:r>
              <a:rPr lang="en-US" sz="1400" dirty="0" smtClean="0"/>
              <a:t>Set </a:t>
            </a:r>
            <a:r>
              <a:rPr lang="en-US" sz="1400" dirty="0"/>
              <a:t>the political </a:t>
            </a:r>
            <a:r>
              <a:rPr lang="en-US" sz="1400" dirty="0" smtClean="0"/>
              <a:t>agenda</a:t>
            </a:r>
          </a:p>
          <a:p>
            <a:pPr algn="ctr"/>
            <a:r>
              <a:rPr lang="en-US" sz="1400" dirty="0" smtClean="0"/>
              <a:t>Support </a:t>
            </a:r>
            <a:r>
              <a:rPr lang="en-US" sz="1400" dirty="0"/>
              <a:t>national </a:t>
            </a:r>
            <a:r>
              <a:rPr lang="en-US" sz="1400" dirty="0" smtClean="0"/>
              <a:t>development</a:t>
            </a:r>
            <a:endParaRPr lang="en-US" sz="1400" dirty="0"/>
          </a:p>
        </p:txBody>
      </p:sp>
      <p:sp>
        <p:nvSpPr>
          <p:cNvPr id="7" name="Rectángulo 6"/>
          <p:cNvSpPr/>
          <p:nvPr/>
        </p:nvSpPr>
        <p:spPr>
          <a:xfrm>
            <a:off x="4202544" y="4089083"/>
            <a:ext cx="4221019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Monitorial role </a:t>
            </a:r>
            <a:endParaRPr lang="en-US" dirty="0" smtClean="0"/>
          </a:p>
          <a:p>
            <a:pPr algn="ctr"/>
            <a:r>
              <a:rPr lang="en-US" sz="1400" dirty="0" smtClean="0"/>
              <a:t>Provide </a:t>
            </a:r>
            <a:r>
              <a:rPr lang="en-US" sz="1400" dirty="0"/>
              <a:t>political </a:t>
            </a:r>
            <a:r>
              <a:rPr lang="en-US" sz="1400" dirty="0" smtClean="0"/>
              <a:t>information</a:t>
            </a:r>
          </a:p>
          <a:p>
            <a:pPr algn="ctr"/>
            <a:r>
              <a:rPr lang="en-US" sz="1400" dirty="0" smtClean="0"/>
              <a:t>Monitor </a:t>
            </a:r>
            <a:r>
              <a:rPr lang="en-US" sz="1400" dirty="0"/>
              <a:t>and scrutinize </a:t>
            </a:r>
            <a:r>
              <a:rPr lang="en-US" sz="1400" dirty="0" smtClean="0"/>
              <a:t>politics</a:t>
            </a:r>
          </a:p>
          <a:p>
            <a:pPr algn="ctr"/>
            <a:r>
              <a:rPr lang="en-US" sz="1400" dirty="0" smtClean="0"/>
              <a:t>Monitor </a:t>
            </a:r>
            <a:r>
              <a:rPr lang="en-US" sz="1400" dirty="0"/>
              <a:t>and scrutinize </a:t>
            </a:r>
            <a:r>
              <a:rPr lang="en-US" sz="1400" dirty="0" smtClean="0"/>
              <a:t>business</a:t>
            </a:r>
          </a:p>
          <a:p>
            <a:pPr algn="ctr"/>
            <a:r>
              <a:rPr lang="en-US" sz="1400" dirty="0" smtClean="0"/>
              <a:t>Motivate </a:t>
            </a:r>
            <a:r>
              <a:rPr lang="en-US" sz="1400" dirty="0"/>
              <a:t>people to participate in </a:t>
            </a:r>
            <a:r>
              <a:rPr lang="en-US" sz="1400" dirty="0" smtClean="0"/>
              <a:t>politics</a:t>
            </a:r>
            <a:endParaRPr lang="en-US" sz="1400" dirty="0"/>
          </a:p>
        </p:txBody>
      </p:sp>
      <p:cxnSp>
        <p:nvCxnSpPr>
          <p:cNvPr id="9" name="Conector angular 8"/>
          <p:cNvCxnSpPr/>
          <p:nvPr/>
        </p:nvCxnSpPr>
        <p:spPr>
          <a:xfrm>
            <a:off x="1662545" y="2170545"/>
            <a:ext cx="3241964" cy="980111"/>
          </a:xfrm>
          <a:prstGeom prst="bentConnector3">
            <a:avLst>
              <a:gd name="adj1" fmla="val 71083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r 14"/>
          <p:cNvCxnSpPr/>
          <p:nvPr/>
        </p:nvCxnSpPr>
        <p:spPr>
          <a:xfrm rot="10800000" flipV="1">
            <a:off x="7934036" y="2170544"/>
            <a:ext cx="2475346" cy="2447637"/>
          </a:xfrm>
          <a:prstGeom prst="bentConnector3">
            <a:avLst>
              <a:gd name="adj1" fmla="val 70896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/>
          <p:cNvSpPr/>
          <p:nvPr/>
        </p:nvSpPr>
        <p:spPr>
          <a:xfrm>
            <a:off x="4507345" y="5757494"/>
            <a:ext cx="366683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Collaborative role </a:t>
            </a:r>
            <a:endParaRPr lang="en-US" dirty="0" smtClean="0"/>
          </a:p>
          <a:p>
            <a:pPr algn="ctr"/>
            <a:r>
              <a:rPr lang="en-US" sz="1400" dirty="0" smtClean="0"/>
              <a:t>Support </a:t>
            </a:r>
            <a:r>
              <a:rPr lang="en-US" sz="1400" dirty="0"/>
              <a:t>government </a:t>
            </a:r>
            <a:r>
              <a:rPr lang="en-US" sz="1400" dirty="0" smtClean="0"/>
              <a:t>policy</a:t>
            </a:r>
          </a:p>
          <a:p>
            <a:pPr algn="ctr"/>
            <a:r>
              <a:rPr lang="en-US" sz="1400" dirty="0" smtClean="0"/>
              <a:t>Convey </a:t>
            </a:r>
            <a:r>
              <a:rPr lang="en-US" sz="1400" dirty="0"/>
              <a:t>a positive image of political </a:t>
            </a:r>
            <a:r>
              <a:rPr lang="en-US" sz="1400" dirty="0" smtClean="0"/>
              <a:t>leaders</a:t>
            </a:r>
            <a:endParaRPr lang="en-US" sz="1400" dirty="0"/>
          </a:p>
        </p:txBody>
      </p:sp>
      <p:sp>
        <p:nvSpPr>
          <p:cNvPr id="20" name="Multiplicar 19"/>
          <p:cNvSpPr/>
          <p:nvPr/>
        </p:nvSpPr>
        <p:spPr>
          <a:xfrm>
            <a:off x="4927600" y="5123183"/>
            <a:ext cx="2540000" cy="2207340"/>
          </a:xfrm>
          <a:prstGeom prst="mathMultiply">
            <a:avLst>
              <a:gd name="adj1" fmla="val 168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077" y="3248575"/>
            <a:ext cx="952500" cy="80010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077" y="4040405"/>
            <a:ext cx="933450" cy="8191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077" y="4899963"/>
            <a:ext cx="952500" cy="8001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8637" y="2246262"/>
            <a:ext cx="990600" cy="82867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2924" y="3105475"/>
            <a:ext cx="962025" cy="81915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7728" y="2246262"/>
            <a:ext cx="990600" cy="84772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0078" y="4751708"/>
            <a:ext cx="866775" cy="74295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5962" y="2246262"/>
            <a:ext cx="904875" cy="714375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3587" y="3055983"/>
            <a:ext cx="857250" cy="733425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20137" y="2246262"/>
            <a:ext cx="885825" cy="752475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20137" y="3036355"/>
            <a:ext cx="965562" cy="745162"/>
          </a:xfrm>
          <a:prstGeom prst="rect">
            <a:avLst/>
          </a:prstGeom>
        </p:spPr>
      </p:pic>
      <p:pic>
        <p:nvPicPr>
          <p:cNvPr id="1028" name="Picture 4" descr="Resultado de imagen de polarizaciÃ³n polÃ­tic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0" y="4954587"/>
            <a:ext cx="3806825" cy="190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/>
          <p:cNvSpPr/>
          <p:nvPr/>
        </p:nvSpPr>
        <p:spPr>
          <a:xfrm>
            <a:off x="617681" y="5125326"/>
            <a:ext cx="2872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Polarizzazione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85140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atin typeface="Bernard MT Condensed" panose="02050806060905020404" pitchFamily="18" charset="0"/>
              </a:rPr>
              <a:t>Grazie</a:t>
            </a:r>
            <a:endParaRPr lang="it-IT" sz="4000" b="1" dirty="0">
              <a:latin typeface="Bernard MT Condensed" panose="020508060609050204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73134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Martín Oller Alonso</a:t>
            </a:r>
          </a:p>
          <a:p>
            <a:r>
              <a:rPr lang="it-IT" dirty="0" smtClean="0"/>
              <a:t>(</a:t>
            </a:r>
            <a:r>
              <a:rPr lang="it-IT" dirty="0"/>
              <a:t>Università </a:t>
            </a:r>
            <a:r>
              <a:rPr lang="it-IT" dirty="0" smtClean="0"/>
              <a:t>dell'Avana</a:t>
            </a:r>
            <a:r>
              <a:rPr lang="it-IT" dirty="0"/>
              <a:t>, </a:t>
            </a:r>
            <a:r>
              <a:rPr lang="it-IT" dirty="0" smtClean="0"/>
              <a:t>Cuba)</a:t>
            </a:r>
          </a:p>
          <a:p>
            <a:r>
              <a:rPr lang="it-IT" dirty="0" smtClean="0"/>
              <a:t>Sergio Splendore</a:t>
            </a:r>
          </a:p>
          <a:p>
            <a:r>
              <a:rPr lang="it-IT" dirty="0" smtClean="0"/>
              <a:t>(Università degli Studi di Milano, Italia)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96981" y="6273225"/>
            <a:ext cx="4891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Sergio.splendore@unimi.it</a:t>
            </a:r>
            <a:endParaRPr lang="it-IT" sz="2000" dirty="0"/>
          </a:p>
        </p:txBody>
      </p:sp>
      <p:sp>
        <p:nvSpPr>
          <p:cNvPr id="8" name="CasellaDiTesto 5"/>
          <p:cNvSpPr txBox="1"/>
          <p:nvPr/>
        </p:nvSpPr>
        <p:spPr>
          <a:xfrm>
            <a:off x="8776010" y="6265723"/>
            <a:ext cx="3783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Martin.olleralons@gmail.com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91389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667</Words>
  <Application>Microsoft Office PowerPoint</Application>
  <PresentationFormat>Panorámica</PresentationFormat>
  <Paragraphs>61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Bernard MT Condensed</vt:lpstr>
      <vt:lpstr>Bodoni MT Black</vt:lpstr>
      <vt:lpstr>Calibri</vt:lpstr>
      <vt:lpstr>Calibri Light</vt:lpstr>
      <vt:lpstr>Times New Roman</vt:lpstr>
      <vt:lpstr>Tema di Office</vt:lpstr>
      <vt:lpstr> Annual conference of the Swiss Association of Communication and Media Research (SACM-SGKM) 12-13 April 2018 at the Faculty of Communication Sciences, USI-Università della Svizzera Italiana NEXT-DOOR GIANTS Exploring Media, Languages, Cultures and Borders in Switzerland and Europe</vt:lpstr>
      <vt:lpstr>Culture giornalistiche nel mondo</vt:lpstr>
      <vt:lpstr>Il Worlds of Journalism Study (WJS) è un progetto accademico nato per valutare regolarmente lo stato del giornalismo in tutto il mondo. L'obiettivo principale dello studio è quello di aiutare i ricercatori del giornalismo, i professionisti, i gestori dei media e i responsabili politici a comprendere meglio le visioni del mondo e i cambiamenti che stanno avvenendo negli orientamenti professionali dei giornalisti, le condizioni e i limiti in cui operano i giornalisti e le funzioni sociali del giornalismo in un mondo che cambia </vt:lpstr>
      <vt:lpstr>Il nostro campione</vt:lpstr>
      <vt:lpstr>Background teorico: ruolo dei giornalisti</vt:lpstr>
      <vt:lpstr>Role perceptions </vt:lpstr>
      <vt:lpstr>Risultati</vt:lpstr>
      <vt:lpstr>Conclusioni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 November 2017 John Hopkins University – Istituto Cattaneo Politica in Italia – Italian Politics</dc:title>
  <dc:creator>Sergio Splendore</dc:creator>
  <cp:lastModifiedBy>Martin</cp:lastModifiedBy>
  <cp:revision>53</cp:revision>
  <dcterms:created xsi:type="dcterms:W3CDTF">2017-11-16T16:20:29Z</dcterms:created>
  <dcterms:modified xsi:type="dcterms:W3CDTF">2018-04-11T22:39:29Z</dcterms:modified>
</cp:coreProperties>
</file>