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8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205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696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0228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1319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247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6485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1355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8340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3158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107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480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0289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972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0261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42232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7005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619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334084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414" y="1792741"/>
            <a:ext cx="3149334" cy="36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753" y="2309219"/>
            <a:ext cx="8825658" cy="3329581"/>
          </a:xfrm>
        </p:spPr>
        <p:txBody>
          <a:bodyPr/>
          <a:lstStyle/>
          <a:p>
            <a:pPr indent="457200" algn="ctr"/>
            <a:r>
              <a:rPr lang="es-ES" sz="4400" b="1" dirty="0" smtClean="0">
                <a:solidFill>
                  <a:schemeClr val="bg1"/>
                </a:solidFill>
              </a:rPr>
              <a:t>Periodismo-otro</a:t>
            </a:r>
            <a:r>
              <a:rPr lang="es-ES" sz="4400" dirty="0" smtClean="0">
                <a:solidFill>
                  <a:schemeClr val="bg1"/>
                </a:solidFill>
              </a:rPr>
              <a:t/>
            </a:r>
            <a:br>
              <a:rPr lang="es-ES" sz="4400" dirty="0" smtClean="0">
                <a:solidFill>
                  <a:schemeClr val="bg1"/>
                </a:solidFill>
              </a:rPr>
            </a:br>
            <a:r>
              <a:rPr lang="es-ES" sz="3600" dirty="0" smtClean="0">
                <a:solidFill>
                  <a:schemeClr val="bg1"/>
                </a:solidFill>
              </a:rPr>
              <a:t>Culturas </a:t>
            </a:r>
            <a:r>
              <a:rPr lang="es-ES" sz="3600" dirty="0">
                <a:solidFill>
                  <a:schemeClr val="bg1"/>
                </a:solidFill>
              </a:rPr>
              <a:t>periodísticas en América Latina en el marco del giro </a:t>
            </a:r>
            <a:r>
              <a:rPr lang="es-ES" sz="3600" dirty="0" err="1">
                <a:solidFill>
                  <a:schemeClr val="bg1"/>
                </a:solidFill>
              </a:rPr>
              <a:t>decolonial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47925" y="5910855"/>
            <a:ext cx="9590088" cy="86142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s-EC" b="1" dirty="0" smtClean="0">
                <a:solidFill>
                  <a:schemeClr val="bg1"/>
                </a:solidFill>
              </a:rPr>
              <a:t>MARTÍN </a:t>
            </a:r>
            <a:r>
              <a:rPr lang="es-EC" b="1" dirty="0" err="1" smtClean="0">
                <a:solidFill>
                  <a:schemeClr val="bg1"/>
                </a:solidFill>
              </a:rPr>
              <a:t>Oller</a:t>
            </a:r>
            <a:r>
              <a:rPr lang="es-EC" b="1" dirty="0" smtClean="0">
                <a:solidFill>
                  <a:schemeClr val="bg1"/>
                </a:solidFill>
              </a:rPr>
              <a:t> Alonso</a:t>
            </a:r>
            <a:r>
              <a:rPr lang="es-EC" dirty="0" smtClean="0">
                <a:solidFill>
                  <a:schemeClr val="bg1"/>
                </a:solidFill>
              </a:rPr>
              <a:t>, Universidad de la Habana (Cuba) </a:t>
            </a:r>
          </a:p>
          <a:p>
            <a:pPr algn="r"/>
            <a:r>
              <a:rPr lang="es-EC" b="1" dirty="0" smtClean="0">
                <a:solidFill>
                  <a:schemeClr val="bg1"/>
                </a:solidFill>
              </a:rPr>
              <a:t>María Cruz </a:t>
            </a:r>
            <a:r>
              <a:rPr lang="es-EC" b="1" dirty="0" err="1" smtClean="0">
                <a:solidFill>
                  <a:schemeClr val="bg1"/>
                </a:solidFill>
              </a:rPr>
              <a:t>Tornay</a:t>
            </a:r>
            <a:r>
              <a:rPr lang="es-EC" b="1" dirty="0" smtClean="0">
                <a:solidFill>
                  <a:schemeClr val="bg1"/>
                </a:solidFill>
              </a:rPr>
              <a:t> Márquez</a:t>
            </a:r>
            <a:r>
              <a:rPr lang="es-EC" dirty="0" smtClean="0">
                <a:solidFill>
                  <a:schemeClr val="bg1"/>
                </a:solidFill>
              </a:rPr>
              <a:t>, instituto de altos estudios nacionales (ecuador)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6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753" y="2309219"/>
            <a:ext cx="8825658" cy="3329581"/>
          </a:xfrm>
        </p:spPr>
        <p:txBody>
          <a:bodyPr/>
          <a:lstStyle/>
          <a:p>
            <a:pPr indent="457200" algn="ctr"/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372670" y="1282700"/>
            <a:ext cx="8825658" cy="861420"/>
          </a:xfrm>
        </p:spPr>
        <p:txBody>
          <a:bodyPr/>
          <a:lstStyle/>
          <a:p>
            <a:pPr algn="ctr"/>
            <a:r>
              <a:rPr lang="es-EC" b="1" dirty="0" smtClean="0">
                <a:solidFill>
                  <a:schemeClr val="bg1"/>
                </a:solidFill>
              </a:rPr>
              <a:t>INTRODUCCIÓN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16" y="2378176"/>
            <a:ext cx="5618654" cy="4276044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327585" y="2026014"/>
            <a:ext cx="3327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Cultura Periodística Occidental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260672" y="4657434"/>
            <a:ext cx="3327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Paradigmas importados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783285" y="4196418"/>
            <a:ext cx="3704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Homogeneización de las prácticas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240490" y="3783301"/>
            <a:ext cx="3327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Modelos estandarizados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971788" y="3396848"/>
            <a:ext cx="3327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Imaginarios y sentidos globales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712145" y="2992204"/>
            <a:ext cx="40314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Academia europea/norteamericana</a:t>
            </a:r>
            <a:endParaRPr lang="es-EC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7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372670" y="1282700"/>
            <a:ext cx="8825658" cy="861420"/>
          </a:xfrm>
        </p:spPr>
        <p:txBody>
          <a:bodyPr/>
          <a:lstStyle/>
          <a:p>
            <a:pPr algn="ctr"/>
            <a:r>
              <a:rPr lang="es-EC" b="1" dirty="0" smtClean="0">
                <a:solidFill>
                  <a:schemeClr val="bg1"/>
                </a:solidFill>
              </a:rPr>
              <a:t>INTRODUCCIÓN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937711" y="2202772"/>
            <a:ext cx="38955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Cultura Periodística Latinoamericana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626646" y="5537820"/>
            <a:ext cx="45839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Estudios de la </a:t>
            </a:r>
            <a:r>
              <a:rPr lang="es-EC" sz="1600" dirty="0" err="1" smtClean="0">
                <a:solidFill>
                  <a:schemeClr val="bg1"/>
                </a:solidFill>
              </a:rPr>
              <a:t>subalternidad</a:t>
            </a:r>
            <a:r>
              <a:rPr lang="es-EC" sz="1600" dirty="0" smtClean="0">
                <a:solidFill>
                  <a:schemeClr val="bg1"/>
                </a:solidFill>
              </a:rPr>
              <a:t> (Escobar, 2003)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247768" y="5132040"/>
            <a:ext cx="3704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Genealogía latinoamericana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955971" y="4501972"/>
            <a:ext cx="4194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Proyectos humanistas y liberadores</a:t>
            </a:r>
          </a:p>
          <a:p>
            <a:r>
              <a:rPr lang="es-EC" sz="1600" dirty="0" smtClean="0">
                <a:solidFill>
                  <a:schemeClr val="bg1"/>
                </a:solidFill>
              </a:rPr>
              <a:t>Freire (pedagogía) – </a:t>
            </a:r>
            <a:r>
              <a:rPr lang="es-EC" sz="1600" dirty="0" err="1" smtClean="0">
                <a:solidFill>
                  <a:schemeClr val="bg1"/>
                </a:solidFill>
              </a:rPr>
              <a:t>Dussel</a:t>
            </a:r>
            <a:r>
              <a:rPr lang="es-EC" sz="1600" dirty="0" smtClean="0">
                <a:solidFill>
                  <a:schemeClr val="bg1"/>
                </a:solidFill>
              </a:rPr>
              <a:t> (filosofía)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757614" y="4118125"/>
            <a:ext cx="41508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Corrientes de pensamiento alternativas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369628" y="3712345"/>
            <a:ext cx="40314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Procesos </a:t>
            </a:r>
            <a:r>
              <a:rPr lang="es-EC" sz="1600" dirty="0" err="1" smtClean="0">
                <a:solidFill>
                  <a:schemeClr val="bg1"/>
                </a:solidFill>
              </a:rPr>
              <a:t>emancipatorios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36499" y="2480416"/>
            <a:ext cx="9877414" cy="4291350"/>
          </a:xfrm>
          <a:prstGeom prst="rect">
            <a:avLst/>
          </a:prstGeom>
        </p:spPr>
      </p:pic>
      <p:sp>
        <p:nvSpPr>
          <p:cNvPr id="9" name="Llamada con línea 1 (borde y barra de énfasis) 8"/>
          <p:cNvSpPr/>
          <p:nvPr/>
        </p:nvSpPr>
        <p:spPr>
          <a:xfrm>
            <a:off x="6626646" y="2556265"/>
            <a:ext cx="4412829" cy="749676"/>
          </a:xfrm>
          <a:prstGeom prst="accentBorderCallout1">
            <a:avLst>
              <a:gd name="adj1" fmla="val 18750"/>
              <a:gd name="adj2" fmla="val -8333"/>
              <a:gd name="adj3" fmla="val -20878"/>
              <a:gd name="adj4" fmla="val -4228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</a:t>
            </a:r>
            <a:r>
              <a:rPr lang="es-ES" sz="1500" dirty="0" smtClean="0">
                <a:solidFill>
                  <a:schemeClr val="bg1"/>
                </a:solidFill>
              </a:rPr>
              <a:t>Pensamiento </a:t>
            </a:r>
            <a:r>
              <a:rPr lang="es-ES" sz="1500" dirty="0">
                <a:solidFill>
                  <a:schemeClr val="bg1"/>
                </a:solidFill>
              </a:rPr>
              <a:t>crítico y alternativo frente a una comunicación occidentalizada </a:t>
            </a:r>
            <a:endParaRPr lang="es-ES" sz="1500" dirty="0" smtClean="0">
              <a:solidFill>
                <a:schemeClr val="bg1"/>
              </a:solidFill>
            </a:endParaRPr>
          </a:p>
          <a:p>
            <a:pPr algn="ctr"/>
            <a:r>
              <a:rPr lang="es-ES" sz="1500" dirty="0" smtClean="0">
                <a:solidFill>
                  <a:schemeClr val="bg1"/>
                </a:solidFill>
              </a:rPr>
              <a:t>(</a:t>
            </a:r>
            <a:r>
              <a:rPr lang="es-ES" sz="1500" dirty="0" err="1">
                <a:solidFill>
                  <a:schemeClr val="bg1"/>
                </a:solidFill>
              </a:rPr>
              <a:t>Torrico</a:t>
            </a:r>
            <a:r>
              <a:rPr lang="es-ES" sz="1500" dirty="0">
                <a:solidFill>
                  <a:schemeClr val="bg1"/>
                </a:solidFill>
              </a:rPr>
              <a:t>, 2016)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7810508" y="5998611"/>
            <a:ext cx="2216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Paradigma - otro</a:t>
            </a:r>
            <a:endParaRPr lang="es-EC" sz="1600" dirty="0">
              <a:solidFill>
                <a:schemeClr val="bg1"/>
              </a:solidFill>
            </a:endParaRPr>
          </a:p>
        </p:txBody>
      </p:sp>
      <p:cxnSp>
        <p:nvCxnSpPr>
          <p:cNvPr id="19" name="Conector recto 18"/>
          <p:cNvCxnSpPr/>
          <p:nvPr/>
        </p:nvCxnSpPr>
        <p:spPr>
          <a:xfrm flipH="1">
            <a:off x="1872344" y="5301317"/>
            <a:ext cx="272143" cy="141027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93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de TRIÃNGULO NEG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689" y="2079217"/>
            <a:ext cx="5024540" cy="50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372670" y="1282700"/>
            <a:ext cx="8825658" cy="43547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Epistemología eurocéntrica y modernidad colonial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3895546" y="2278972"/>
            <a:ext cx="38955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Cultura Periodística Latinoamericana</a:t>
            </a:r>
            <a:endParaRPr lang="es-EC" sz="1600" b="1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748958" y="6273225"/>
            <a:ext cx="4031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Grupo modernidad/</a:t>
            </a:r>
            <a:r>
              <a:rPr lang="es-EC" sz="1400" dirty="0" err="1" smtClean="0">
                <a:solidFill>
                  <a:schemeClr val="bg1"/>
                </a:solidFill>
              </a:rPr>
              <a:t>colonialidad</a:t>
            </a:r>
            <a:r>
              <a:rPr lang="es-EC" sz="1400" dirty="0" smtClean="0">
                <a:solidFill>
                  <a:schemeClr val="bg1"/>
                </a:solidFill>
              </a:rPr>
              <a:t> latinoamericano</a:t>
            </a:r>
            <a:endParaRPr lang="es-EC" sz="1400" dirty="0">
              <a:solidFill>
                <a:schemeClr val="bg1"/>
              </a:solidFill>
            </a:endParaRPr>
          </a:p>
        </p:txBody>
      </p:sp>
      <p:cxnSp>
        <p:nvCxnSpPr>
          <p:cNvPr id="19" name="Conector recto 18"/>
          <p:cNvCxnSpPr/>
          <p:nvPr/>
        </p:nvCxnSpPr>
        <p:spPr>
          <a:xfrm flipH="1">
            <a:off x="-1284513" y="4926891"/>
            <a:ext cx="272143" cy="141027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4843176" y="4178440"/>
            <a:ext cx="18846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b="1" dirty="0" smtClean="0"/>
              <a:t>EPISTEME</a:t>
            </a:r>
            <a:r>
              <a:rPr lang="es-EC" sz="1400" dirty="0" smtClean="0"/>
              <a:t> </a:t>
            </a:r>
            <a:r>
              <a:rPr lang="es-EC" sz="1400" b="1" dirty="0" smtClean="0"/>
              <a:t>EUROCÉNTRICA</a:t>
            </a:r>
            <a:endParaRPr lang="es-EC" sz="1400" b="1" dirty="0"/>
          </a:p>
        </p:txBody>
      </p:sp>
      <p:sp>
        <p:nvSpPr>
          <p:cNvPr id="20" name="Rectángulo 19"/>
          <p:cNvSpPr/>
          <p:nvPr/>
        </p:nvSpPr>
        <p:spPr>
          <a:xfrm>
            <a:off x="4822344" y="3301677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 smtClean="0"/>
              <a:t>SER</a:t>
            </a:r>
            <a:endParaRPr lang="es-EC" sz="1400" dirty="0"/>
          </a:p>
        </p:txBody>
      </p:sp>
      <p:sp>
        <p:nvSpPr>
          <p:cNvPr id="21" name="Rectángulo 20"/>
          <p:cNvSpPr/>
          <p:nvPr/>
        </p:nvSpPr>
        <p:spPr>
          <a:xfrm>
            <a:off x="3623394" y="5143790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 smtClean="0"/>
              <a:t>PODER</a:t>
            </a:r>
            <a:endParaRPr lang="es-EC" sz="1400" dirty="0"/>
          </a:p>
        </p:txBody>
      </p:sp>
      <p:sp>
        <p:nvSpPr>
          <p:cNvPr id="22" name="Rectángulo 21"/>
          <p:cNvSpPr/>
          <p:nvPr/>
        </p:nvSpPr>
        <p:spPr>
          <a:xfrm>
            <a:off x="6019773" y="5173697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 smtClean="0"/>
              <a:t>SABER</a:t>
            </a:r>
            <a:endParaRPr lang="es-EC" sz="1400" dirty="0"/>
          </a:p>
        </p:txBody>
      </p:sp>
      <p:sp>
        <p:nvSpPr>
          <p:cNvPr id="23" name="Llamada con línea 1 (borde y barra de énfasis) 22"/>
          <p:cNvSpPr/>
          <p:nvPr/>
        </p:nvSpPr>
        <p:spPr>
          <a:xfrm>
            <a:off x="8847332" y="2278972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378053"/>
              <a:gd name="adj4" fmla="val -6708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</a:t>
            </a:r>
            <a:r>
              <a:rPr lang="es-ES" sz="1500" dirty="0" smtClean="0">
                <a:solidFill>
                  <a:schemeClr val="bg1"/>
                </a:solidFill>
              </a:rPr>
              <a:t>Descolonización político/administrativa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4" name="Llamada con línea 1 (borde y barra de énfasis) 23"/>
          <p:cNvSpPr/>
          <p:nvPr/>
        </p:nvSpPr>
        <p:spPr>
          <a:xfrm>
            <a:off x="8847332" y="3076043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223712"/>
              <a:gd name="adj4" fmla="val -6526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Revaloración y diálogo de saberes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5" name="Llamada con línea 1 (borde y barra de énfasis) 24"/>
          <p:cNvSpPr/>
          <p:nvPr/>
        </p:nvSpPr>
        <p:spPr>
          <a:xfrm>
            <a:off x="8847332" y="3873114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64764"/>
              <a:gd name="adj4" fmla="val -6489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Modernidad colonial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6" name="Llamada con línea 1 (borde y barra de énfasis) 25"/>
          <p:cNvSpPr/>
          <p:nvPr/>
        </p:nvSpPr>
        <p:spPr>
          <a:xfrm>
            <a:off x="8847332" y="4647092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-87273"/>
              <a:gd name="adj4" fmla="val -6453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Saberes </a:t>
            </a:r>
            <a:r>
              <a:rPr lang="es-EC" sz="1500" dirty="0" err="1" smtClean="0">
                <a:solidFill>
                  <a:schemeClr val="bg1"/>
                </a:solidFill>
              </a:rPr>
              <a:t>subalternizados</a:t>
            </a:r>
            <a:r>
              <a:rPr lang="es-EC" sz="1500" dirty="0" smtClean="0">
                <a:solidFill>
                  <a:schemeClr val="bg1"/>
                </a:solidFill>
              </a:rPr>
              <a:t> e </a:t>
            </a:r>
            <a:r>
              <a:rPr lang="es-EC" sz="1500" dirty="0" err="1" smtClean="0">
                <a:solidFill>
                  <a:schemeClr val="bg1"/>
                </a:solidFill>
              </a:rPr>
              <a:t>inferiorizados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7" name="Llamada con línea 1 (borde y barra de énfasis) 26"/>
          <p:cNvSpPr/>
          <p:nvPr/>
        </p:nvSpPr>
        <p:spPr>
          <a:xfrm>
            <a:off x="8847332" y="5395751"/>
            <a:ext cx="2985440" cy="1200992"/>
          </a:xfrm>
          <a:prstGeom prst="accentBorderCallout1">
            <a:avLst>
              <a:gd name="adj1" fmla="val 18750"/>
              <a:gd name="adj2" fmla="val -8333"/>
              <a:gd name="adj3" fmla="val -90511"/>
              <a:gd name="adj4" fmla="val -6307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Sistema mundo capitalista/patriarcal, moderno/colonial, occidentalizado/cristianizado (</a:t>
            </a:r>
            <a:r>
              <a:rPr lang="es-EC" sz="1500" dirty="0" err="1" smtClean="0">
                <a:solidFill>
                  <a:schemeClr val="bg1"/>
                </a:solidFill>
              </a:rPr>
              <a:t>Grosfoguel</a:t>
            </a:r>
            <a:r>
              <a:rPr lang="es-EC" sz="1500" dirty="0" smtClean="0">
                <a:solidFill>
                  <a:schemeClr val="bg1"/>
                </a:solidFill>
              </a:rPr>
              <a:t>, 2011)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8" name="Llamada con línea 1 (borde y barra de énfasis) 27"/>
          <p:cNvSpPr/>
          <p:nvPr/>
        </p:nvSpPr>
        <p:spPr>
          <a:xfrm>
            <a:off x="326664" y="2254573"/>
            <a:ext cx="2985440" cy="1200992"/>
          </a:xfrm>
          <a:prstGeom prst="accentBorderCallout1">
            <a:avLst>
              <a:gd name="adj1" fmla="val 38691"/>
              <a:gd name="adj2" fmla="val 108712"/>
              <a:gd name="adj3" fmla="val 146058"/>
              <a:gd name="adj4" fmla="val 14549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Pensamiento </a:t>
            </a:r>
            <a:r>
              <a:rPr lang="es-EC" sz="1500" dirty="0" err="1" smtClean="0">
                <a:solidFill>
                  <a:schemeClr val="bg1"/>
                </a:solidFill>
              </a:rPr>
              <a:t>heterárquico</a:t>
            </a:r>
            <a:r>
              <a:rPr lang="es-EC" sz="1500" dirty="0" smtClean="0">
                <a:solidFill>
                  <a:schemeClr val="bg1"/>
                </a:solidFill>
              </a:rPr>
              <a:t> (Castro-Gómez y </a:t>
            </a:r>
            <a:r>
              <a:rPr lang="es-EC" sz="1500" dirty="0" err="1" smtClean="0">
                <a:solidFill>
                  <a:schemeClr val="bg1"/>
                </a:solidFill>
              </a:rPr>
              <a:t>Grosfoguel</a:t>
            </a:r>
            <a:r>
              <a:rPr lang="es-EC" sz="1500" dirty="0" smtClean="0">
                <a:solidFill>
                  <a:schemeClr val="bg1"/>
                </a:solidFill>
              </a:rPr>
              <a:t>, 2007)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9" name="Llamada con línea 1 (borde y barra de énfasis) 28"/>
          <p:cNvSpPr/>
          <p:nvPr/>
        </p:nvSpPr>
        <p:spPr>
          <a:xfrm>
            <a:off x="326664" y="3630921"/>
            <a:ext cx="2985440" cy="462108"/>
          </a:xfrm>
          <a:prstGeom prst="accentBorderCallout1">
            <a:avLst>
              <a:gd name="adj1" fmla="val 38691"/>
              <a:gd name="adj2" fmla="val 108712"/>
              <a:gd name="adj3" fmla="val 92920"/>
              <a:gd name="adj4" fmla="val 14330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Crítica </a:t>
            </a:r>
            <a:r>
              <a:rPr lang="es-EC" sz="1500" dirty="0" err="1" smtClean="0">
                <a:solidFill>
                  <a:schemeClr val="bg1"/>
                </a:solidFill>
              </a:rPr>
              <a:t>decolonial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0" name="Llamada con línea 1 (borde y barra de énfasis) 29"/>
          <p:cNvSpPr/>
          <p:nvPr/>
        </p:nvSpPr>
        <p:spPr>
          <a:xfrm>
            <a:off x="326664" y="4282350"/>
            <a:ext cx="2985440" cy="462108"/>
          </a:xfrm>
          <a:prstGeom prst="accentBorderCallout1">
            <a:avLst>
              <a:gd name="adj1" fmla="val 38691"/>
              <a:gd name="adj2" fmla="val 108712"/>
              <a:gd name="adj3" fmla="val -24863"/>
              <a:gd name="adj4" fmla="val 142942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Nuevos paradigmas Ámbito político/jurídico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1" name="Llamada con línea 1 (borde y barra de énfasis) 30"/>
          <p:cNvSpPr/>
          <p:nvPr/>
        </p:nvSpPr>
        <p:spPr>
          <a:xfrm>
            <a:off x="326664" y="5006893"/>
            <a:ext cx="2985440" cy="462108"/>
          </a:xfrm>
          <a:prstGeom prst="accentBorderCallout1">
            <a:avLst>
              <a:gd name="adj1" fmla="val 38691"/>
              <a:gd name="adj2" fmla="val 108712"/>
              <a:gd name="adj3" fmla="val -168558"/>
              <a:gd name="adj4" fmla="val 141119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Cosmovisión de los pueblos y nacionalidades</a:t>
            </a:r>
            <a:endParaRPr lang="es-EC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66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372670" y="1282700"/>
            <a:ext cx="8825658" cy="435477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comunicación </a:t>
            </a:r>
            <a:r>
              <a:rPr lang="es-ES" b="1" dirty="0">
                <a:solidFill>
                  <a:schemeClr val="bg1"/>
                </a:solidFill>
              </a:rPr>
              <a:t>en el marco de un pensamiento otro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3895546" y="2278972"/>
            <a:ext cx="38955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b="1" dirty="0" smtClean="0">
                <a:solidFill>
                  <a:schemeClr val="bg1"/>
                </a:solidFill>
              </a:rPr>
              <a:t>Cultura Periodística Latinoamericana</a:t>
            </a:r>
            <a:endParaRPr lang="es-EC" sz="1600" b="1" dirty="0">
              <a:solidFill>
                <a:schemeClr val="bg1"/>
              </a:solidFill>
            </a:endParaRPr>
          </a:p>
        </p:txBody>
      </p:sp>
      <p:cxnSp>
        <p:nvCxnSpPr>
          <p:cNvPr id="19" name="Conector recto 18"/>
          <p:cNvCxnSpPr/>
          <p:nvPr/>
        </p:nvCxnSpPr>
        <p:spPr>
          <a:xfrm flipH="1">
            <a:off x="-1284513" y="4926891"/>
            <a:ext cx="272143" cy="141027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4843176" y="4178440"/>
            <a:ext cx="18846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b="1" dirty="0" smtClean="0"/>
              <a:t>EPISTEME</a:t>
            </a:r>
            <a:r>
              <a:rPr lang="es-EC" sz="1400" dirty="0" smtClean="0"/>
              <a:t> </a:t>
            </a:r>
            <a:r>
              <a:rPr lang="es-EC" sz="1400" b="1" dirty="0" smtClean="0"/>
              <a:t>EUROCÉNTRICA</a:t>
            </a:r>
            <a:endParaRPr lang="es-EC" sz="1400" b="1" dirty="0"/>
          </a:p>
        </p:txBody>
      </p:sp>
      <p:sp>
        <p:nvSpPr>
          <p:cNvPr id="21" name="Rectángulo 20"/>
          <p:cNvSpPr/>
          <p:nvPr/>
        </p:nvSpPr>
        <p:spPr>
          <a:xfrm>
            <a:off x="3623394" y="5143790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dirty="0" smtClean="0"/>
              <a:t>PODER</a:t>
            </a:r>
            <a:endParaRPr lang="es-EC" sz="1400" dirty="0"/>
          </a:p>
        </p:txBody>
      </p:sp>
      <p:sp>
        <p:nvSpPr>
          <p:cNvPr id="23" name="Llamada con línea 1 (borde y barra de énfasis) 22"/>
          <p:cNvSpPr/>
          <p:nvPr/>
        </p:nvSpPr>
        <p:spPr>
          <a:xfrm>
            <a:off x="-3123430" y="2839766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193765"/>
              <a:gd name="adj4" fmla="val -309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</a:t>
            </a:r>
            <a:r>
              <a:rPr lang="es-ES" sz="1500" dirty="0" smtClean="0">
                <a:solidFill>
                  <a:schemeClr val="bg1"/>
                </a:solidFill>
              </a:rPr>
              <a:t>Descolonización político/administrativa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28" name="Llamada con línea 1 (borde y barra de énfasis) 27"/>
          <p:cNvSpPr/>
          <p:nvPr/>
        </p:nvSpPr>
        <p:spPr>
          <a:xfrm>
            <a:off x="228600" y="2684286"/>
            <a:ext cx="4987552" cy="420316"/>
          </a:xfrm>
          <a:prstGeom prst="accentBorderCallout1">
            <a:avLst>
              <a:gd name="adj1" fmla="val 38691"/>
              <a:gd name="adj2" fmla="val 108712"/>
              <a:gd name="adj3" fmla="val 39103"/>
              <a:gd name="adj4" fmla="val 13893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dirty="0" smtClean="0">
                <a:solidFill>
                  <a:schemeClr val="bg1"/>
                </a:solidFill>
              </a:rPr>
              <a:t>Marco </a:t>
            </a:r>
            <a:r>
              <a:rPr lang="es-ES" sz="1500" dirty="0">
                <a:solidFill>
                  <a:schemeClr val="bg1"/>
                </a:solidFill>
              </a:rPr>
              <a:t>de transición hacia nuevos paradigmas</a:t>
            </a:r>
            <a:endParaRPr lang="es-EC" sz="1500" dirty="0">
              <a:solidFill>
                <a:schemeClr val="bg1"/>
              </a:solidFill>
            </a:endParaRPr>
          </a:p>
        </p:txBody>
      </p:sp>
      <p:pic>
        <p:nvPicPr>
          <p:cNvPr id="5122" name="Picture 2" descr="Resultado de imagen de comunicaciÃ³n NEG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07" y="2079217"/>
            <a:ext cx="4329339" cy="432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Llamada con línea 1 (borde y barra de énfasis) 31"/>
          <p:cNvSpPr/>
          <p:nvPr/>
        </p:nvSpPr>
        <p:spPr>
          <a:xfrm>
            <a:off x="228600" y="3381923"/>
            <a:ext cx="4987552" cy="420316"/>
          </a:xfrm>
          <a:prstGeom prst="accentBorderCallout1">
            <a:avLst>
              <a:gd name="adj1" fmla="val 38691"/>
              <a:gd name="adj2" fmla="val 108712"/>
              <a:gd name="adj3" fmla="val 39103"/>
              <a:gd name="adj4" fmla="val 13893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Campo de batalla (grupos de poder)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3" name="Llamada con línea 1 (borde y barra de énfasis) 32"/>
          <p:cNvSpPr/>
          <p:nvPr/>
        </p:nvSpPr>
        <p:spPr>
          <a:xfrm>
            <a:off x="228600" y="4079560"/>
            <a:ext cx="4987552" cy="420316"/>
          </a:xfrm>
          <a:prstGeom prst="accentBorderCallout1">
            <a:avLst>
              <a:gd name="adj1" fmla="val 38691"/>
              <a:gd name="adj2" fmla="val 108712"/>
              <a:gd name="adj3" fmla="val 39103"/>
              <a:gd name="adj4" fmla="val 13893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Derecho a la comunicación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4" name="Llamada con línea 1 (borde y barra de énfasis) 33"/>
          <p:cNvSpPr/>
          <p:nvPr/>
        </p:nvSpPr>
        <p:spPr>
          <a:xfrm>
            <a:off x="228600" y="4777197"/>
            <a:ext cx="4987552" cy="420316"/>
          </a:xfrm>
          <a:prstGeom prst="accentBorderCallout1">
            <a:avLst>
              <a:gd name="adj1" fmla="val 38691"/>
              <a:gd name="adj2" fmla="val 108712"/>
              <a:gd name="adj3" fmla="val 39103"/>
              <a:gd name="adj4" fmla="val 13893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Sector comunitario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5" name="Llamada con línea 1 (borde y barra de énfasis) 34"/>
          <p:cNvSpPr/>
          <p:nvPr/>
        </p:nvSpPr>
        <p:spPr>
          <a:xfrm>
            <a:off x="228600" y="5473381"/>
            <a:ext cx="4987552" cy="420316"/>
          </a:xfrm>
          <a:prstGeom prst="accentBorderCallout1">
            <a:avLst>
              <a:gd name="adj1" fmla="val 38691"/>
              <a:gd name="adj2" fmla="val 108712"/>
              <a:gd name="adj3" fmla="val 39103"/>
              <a:gd name="adj4" fmla="val 13893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500" dirty="0" smtClean="0">
                <a:solidFill>
                  <a:schemeClr val="bg1"/>
                </a:solidFill>
              </a:rPr>
              <a:t>Nuevos escenarios comunicativos y mediáticos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9256005" y="3494462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b="1" dirty="0" smtClean="0">
                <a:solidFill>
                  <a:schemeClr val="bg1"/>
                </a:solidFill>
              </a:rPr>
              <a:t>COMUNICACIÓN</a:t>
            </a:r>
            <a:endParaRPr lang="es-EC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7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212" y="1830694"/>
            <a:ext cx="4170930" cy="481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816169" y="1225193"/>
            <a:ext cx="10091057" cy="449946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Periodismo – </a:t>
            </a:r>
            <a:r>
              <a:rPr lang="es-ES" b="1" i="1" dirty="0" smtClean="0">
                <a:solidFill>
                  <a:schemeClr val="bg1"/>
                </a:solidFill>
              </a:rPr>
              <a:t>otro</a:t>
            </a:r>
            <a:r>
              <a:rPr lang="es-ES" b="1" dirty="0" smtClean="0">
                <a:solidFill>
                  <a:schemeClr val="bg1"/>
                </a:solidFill>
              </a:rPr>
              <a:t> latinoamericano</a:t>
            </a:r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1923609"/>
            <a:ext cx="351608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Ecología de la comunicación (Costa, 2011)</a:t>
            </a:r>
            <a:endParaRPr lang="es-EC" sz="1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Conector recto 18"/>
          <p:cNvCxnSpPr/>
          <p:nvPr/>
        </p:nvCxnSpPr>
        <p:spPr>
          <a:xfrm flipH="1">
            <a:off x="-1284513" y="4926891"/>
            <a:ext cx="272143" cy="141027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lamada con línea 1 (borde y barra de énfasis) 22"/>
          <p:cNvSpPr/>
          <p:nvPr/>
        </p:nvSpPr>
        <p:spPr>
          <a:xfrm>
            <a:off x="-3123430" y="2839766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193765"/>
              <a:gd name="adj4" fmla="val -309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</a:t>
            </a:r>
            <a:r>
              <a:rPr lang="es-ES" sz="1500" dirty="0" smtClean="0">
                <a:solidFill>
                  <a:schemeClr val="bg1"/>
                </a:solidFill>
              </a:rPr>
              <a:t>Descolonización político/administrativa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-3032520" y="1071305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b="1" dirty="0" smtClean="0">
                <a:solidFill>
                  <a:schemeClr val="bg1"/>
                </a:solidFill>
              </a:rPr>
              <a:t>COMUNICACIÓN</a:t>
            </a:r>
            <a:endParaRPr lang="es-EC" sz="1400" b="1" dirty="0">
              <a:solidFill>
                <a:schemeClr val="bg1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7587343" y="2042570"/>
            <a:ext cx="4430485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Fenómenos comunicativos más allá de la comprensión instrumentalista. Ecosistema en el que se producen traslapes permanentes entre naturaleza y cultura </a:t>
            </a:r>
          </a:p>
          <a:p>
            <a:pPr algn="r"/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(Giraldo-Dávila y Maya-Franco, 2016)</a:t>
            </a:r>
            <a:endParaRPr lang="es-EC" sz="1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6068" y="3457799"/>
            <a:ext cx="547551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900" dirty="0">
                <a:solidFill>
                  <a:schemeClr val="bg1"/>
                </a:solidFill>
                <a:latin typeface="Century Gothic" panose="020B0502020202020204" pitchFamily="34" charset="0"/>
              </a:rPr>
              <a:t>F</a:t>
            </a:r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ísico de los medios y lo metafísico de la cultura </a:t>
            </a:r>
          </a:p>
          <a:p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(Stephens, 2014)</a:t>
            </a:r>
            <a:endParaRPr lang="es-EC" sz="1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7315200" y="5235061"/>
            <a:ext cx="470262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LATAM: Nueva “ecología de la comunicación”, guía de una comunicación orgánica (</a:t>
            </a:r>
            <a:r>
              <a:rPr lang="es-ES" sz="19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Oller</a:t>
            </a:r>
            <a:r>
              <a:rPr lang="es-ES" sz="19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2016)</a:t>
            </a:r>
            <a:endParaRPr lang="es-EC" sz="1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16068" y="4868125"/>
            <a:ext cx="617790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El arquetipo de Periodismo-</a:t>
            </a:r>
            <a:r>
              <a:rPr lang="es-ES" sz="1900" i="1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otro</a:t>
            </a:r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 es capaz de acoger las múltiples variantes de la “cultura periodística intermedia latinoamericana” (</a:t>
            </a:r>
            <a:r>
              <a:rPr lang="es-ES" sz="1900" dirty="0" err="1" smtClean="0">
                <a:solidFill>
                  <a:srgbClr val="000066"/>
                </a:solidFill>
                <a:latin typeface="Century Gothic" panose="020B0502020202020204" pitchFamily="34" charset="0"/>
              </a:rPr>
              <a:t>Oller</a:t>
            </a:r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 y </a:t>
            </a:r>
            <a:r>
              <a:rPr lang="es-ES" sz="1900" dirty="0" err="1" smtClean="0">
                <a:solidFill>
                  <a:srgbClr val="000066"/>
                </a:solidFill>
                <a:latin typeface="Century Gothic" panose="020B0502020202020204" pitchFamily="34" charset="0"/>
              </a:rPr>
              <a:t>Barredo</a:t>
            </a:r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, 2013) se construye bajo la idea de un ‘modelo periodístico complejo’ conformado por “modelos periodísticos </a:t>
            </a:r>
            <a:r>
              <a:rPr lang="es-ES" sz="1900" dirty="0" err="1" smtClean="0">
                <a:solidFill>
                  <a:srgbClr val="000066"/>
                </a:solidFill>
                <a:latin typeface="Century Gothic" panose="020B0502020202020204" pitchFamily="34" charset="0"/>
              </a:rPr>
              <a:t>glocales</a:t>
            </a:r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” (</a:t>
            </a:r>
            <a:r>
              <a:rPr lang="es-ES" sz="1900" dirty="0" err="1" smtClean="0">
                <a:solidFill>
                  <a:srgbClr val="000066"/>
                </a:solidFill>
                <a:latin typeface="Century Gothic" panose="020B0502020202020204" pitchFamily="34" charset="0"/>
              </a:rPr>
              <a:t>Oller</a:t>
            </a:r>
            <a:r>
              <a:rPr lang="es-ES" sz="1900" dirty="0" smtClean="0">
                <a:solidFill>
                  <a:srgbClr val="000066"/>
                </a:solidFill>
                <a:latin typeface="Century Gothic" panose="020B0502020202020204" pitchFamily="34" charset="0"/>
              </a:rPr>
              <a:t>, 2016)</a:t>
            </a:r>
            <a:endParaRPr lang="es-EC" sz="1900" dirty="0">
              <a:solidFill>
                <a:srgbClr val="00006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96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4" grpId="0"/>
      <p:bldP spid="25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395288"/>
            <a:ext cx="523875" cy="67435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4086" y="157163"/>
            <a:ext cx="987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solidFill>
                  <a:schemeClr val="bg1"/>
                </a:solidFill>
              </a:rPr>
              <a:t>ICA 2018 </a:t>
            </a:r>
            <a:r>
              <a:rPr lang="es-EC" sz="1600" dirty="0" err="1" smtClean="0">
                <a:solidFill>
                  <a:schemeClr val="bg1"/>
                </a:solidFill>
              </a:rPr>
              <a:t>Preconference</a:t>
            </a:r>
            <a:r>
              <a:rPr lang="es-EC" sz="1600" dirty="0" smtClean="0">
                <a:solidFill>
                  <a:schemeClr val="bg1"/>
                </a:solidFill>
              </a:rPr>
              <a:t>  Media and </a:t>
            </a:r>
            <a:r>
              <a:rPr lang="es-EC" sz="1600" dirty="0" err="1" smtClean="0">
                <a:solidFill>
                  <a:schemeClr val="bg1"/>
                </a:solidFill>
              </a:rPr>
              <a:t>Governance</a:t>
            </a:r>
            <a:r>
              <a:rPr lang="es-EC" sz="1600" dirty="0" smtClean="0">
                <a:solidFill>
                  <a:schemeClr val="bg1"/>
                </a:solidFill>
              </a:rPr>
              <a:t> in </a:t>
            </a:r>
            <a:r>
              <a:rPr lang="es-EC" sz="1600" dirty="0" err="1" smtClean="0">
                <a:solidFill>
                  <a:schemeClr val="bg1"/>
                </a:solidFill>
              </a:rPr>
              <a:t>Latin</a:t>
            </a:r>
            <a:r>
              <a:rPr lang="es-EC" sz="1600" dirty="0" smtClean="0">
                <a:solidFill>
                  <a:schemeClr val="bg1"/>
                </a:solidFill>
              </a:rPr>
              <a:t> </a:t>
            </a:r>
            <a:r>
              <a:rPr lang="es-EC" sz="1600" dirty="0" err="1" smtClean="0">
                <a:solidFill>
                  <a:schemeClr val="bg1"/>
                </a:solidFill>
              </a:rPr>
              <a:t>America</a:t>
            </a:r>
            <a:r>
              <a:rPr lang="es-EC" sz="1600" dirty="0" smtClean="0">
                <a:solidFill>
                  <a:schemeClr val="bg1"/>
                </a:solidFill>
              </a:rPr>
              <a:t>: </a:t>
            </a:r>
            <a:r>
              <a:rPr lang="es-EC" sz="1600" dirty="0" err="1" smtClean="0">
                <a:solidFill>
                  <a:schemeClr val="bg1"/>
                </a:solidFill>
              </a:rPr>
              <a:t>Towards</a:t>
            </a:r>
            <a:r>
              <a:rPr lang="es-EC" sz="1600" dirty="0" smtClean="0">
                <a:solidFill>
                  <a:schemeClr val="bg1"/>
                </a:solidFill>
              </a:rPr>
              <a:t> a </a:t>
            </a:r>
            <a:r>
              <a:rPr lang="es-EC" sz="1600" dirty="0" err="1" smtClean="0">
                <a:solidFill>
                  <a:schemeClr val="bg1"/>
                </a:solidFill>
              </a:rPr>
              <a:t>Plurality</a:t>
            </a:r>
            <a:r>
              <a:rPr lang="es-EC" sz="1600" dirty="0" smtClean="0">
                <a:solidFill>
                  <a:schemeClr val="bg1"/>
                </a:solidFill>
              </a:rPr>
              <a:t> of </a:t>
            </a:r>
            <a:r>
              <a:rPr lang="es-EC" sz="1600" dirty="0" err="1" smtClean="0">
                <a:solidFill>
                  <a:schemeClr val="bg1"/>
                </a:solidFill>
              </a:rPr>
              <a:t>Voices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48958" y="613883"/>
            <a:ext cx="3485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 err="1" smtClean="0">
                <a:solidFill>
                  <a:schemeClr val="bg1"/>
                </a:solidFill>
              </a:rPr>
              <a:t>Thursday</a:t>
            </a:r>
            <a:r>
              <a:rPr lang="es-EC" sz="1400" dirty="0" smtClean="0">
                <a:solidFill>
                  <a:schemeClr val="bg1"/>
                </a:solidFill>
              </a:rPr>
              <a:t>, 24 </a:t>
            </a:r>
            <a:r>
              <a:rPr lang="es-EC" sz="1400" dirty="0" err="1" smtClean="0">
                <a:solidFill>
                  <a:schemeClr val="bg1"/>
                </a:solidFill>
              </a:rPr>
              <a:t>May</a:t>
            </a:r>
            <a:r>
              <a:rPr lang="es-EC" sz="1400" dirty="0" smtClean="0">
                <a:solidFill>
                  <a:schemeClr val="bg1"/>
                </a:solidFill>
              </a:rPr>
              <a:t> 2018, Hilton </a:t>
            </a:r>
            <a:r>
              <a:rPr lang="es-EC" sz="1400" dirty="0" err="1" smtClean="0">
                <a:solidFill>
                  <a:schemeClr val="bg1"/>
                </a:solidFill>
              </a:rPr>
              <a:t>Prague</a:t>
            </a:r>
            <a:r>
              <a:rPr lang="es-EC" sz="1400" dirty="0" smtClean="0">
                <a:solidFill>
                  <a:schemeClr val="bg1"/>
                </a:solidFill>
              </a:rPr>
              <a:t>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54086" y="3116181"/>
            <a:ext cx="10624197" cy="449946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¿cómo llevar a cabo el estudio del periodismo-</a:t>
            </a:r>
            <a:r>
              <a:rPr lang="es-ES" b="1" i="1" dirty="0" smtClean="0">
                <a:solidFill>
                  <a:schemeClr val="bg1"/>
                </a:solidFill>
              </a:rPr>
              <a:t>otro </a:t>
            </a:r>
            <a:r>
              <a:rPr lang="es-ES" b="1" dirty="0" smtClean="0">
                <a:solidFill>
                  <a:schemeClr val="bg1"/>
                </a:solidFill>
              </a:rPr>
              <a:t>latinoamericano?</a:t>
            </a:r>
            <a:endParaRPr lang="es-EC" dirty="0">
              <a:solidFill>
                <a:schemeClr val="bg1"/>
              </a:solidFill>
            </a:endParaRPr>
          </a:p>
        </p:txBody>
      </p:sp>
      <p:cxnSp>
        <p:nvCxnSpPr>
          <p:cNvPr id="19" name="Conector recto 18"/>
          <p:cNvCxnSpPr/>
          <p:nvPr/>
        </p:nvCxnSpPr>
        <p:spPr>
          <a:xfrm flipH="1">
            <a:off x="-1284513" y="4926891"/>
            <a:ext cx="272143" cy="141027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lamada con línea 1 (borde y barra de énfasis) 22"/>
          <p:cNvSpPr/>
          <p:nvPr/>
        </p:nvSpPr>
        <p:spPr>
          <a:xfrm>
            <a:off x="-3123430" y="2839766"/>
            <a:ext cx="2985440" cy="472553"/>
          </a:xfrm>
          <a:prstGeom prst="accentBorderCallout1">
            <a:avLst>
              <a:gd name="adj1" fmla="val 18750"/>
              <a:gd name="adj2" fmla="val -8333"/>
              <a:gd name="adj3" fmla="val 193765"/>
              <a:gd name="adj4" fmla="val -3098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p</a:t>
            </a:r>
            <a:r>
              <a:rPr lang="es-ES" sz="1500" dirty="0" smtClean="0">
                <a:solidFill>
                  <a:schemeClr val="bg1"/>
                </a:solidFill>
              </a:rPr>
              <a:t>Descolonización político/administrativa</a:t>
            </a:r>
            <a:endParaRPr lang="es-EC" sz="1500" dirty="0">
              <a:solidFill>
                <a:schemeClr val="bg1"/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-3032520" y="1071305"/>
            <a:ext cx="1884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400" b="1" dirty="0" smtClean="0">
                <a:solidFill>
                  <a:schemeClr val="bg1"/>
                </a:solidFill>
              </a:rPr>
              <a:t>COMUNICACIÓN</a:t>
            </a:r>
            <a:endParaRPr lang="es-EC" sz="1400" b="1" dirty="0">
              <a:solidFill>
                <a:schemeClr val="bg1"/>
              </a:solidFill>
            </a:endParaRPr>
          </a:p>
        </p:txBody>
      </p:sp>
      <p:pic>
        <p:nvPicPr>
          <p:cNvPr id="7172" name="Picture 4" descr="Resultado de imagen de interrogaciÃ³n neg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660" y="3983411"/>
            <a:ext cx="8759825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134</TotalTime>
  <Words>513</Words>
  <Application>Microsoft Office PowerPoint</Application>
  <PresentationFormat>Panorámica</PresentationFormat>
  <Paragraphs>76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Periodismo-otro Culturas periodísticas en América Latina en el marco del giro decolonial 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Periodismo-otro Culturas periodísticas en América Latina en el marco del giro decolonial</dc:title>
  <dc:creator>Martin</dc:creator>
  <cp:lastModifiedBy>Martin</cp:lastModifiedBy>
  <cp:revision>20</cp:revision>
  <dcterms:created xsi:type="dcterms:W3CDTF">2018-05-18T09:14:28Z</dcterms:created>
  <dcterms:modified xsi:type="dcterms:W3CDTF">2018-05-18T11:29:00Z</dcterms:modified>
</cp:coreProperties>
</file>