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80" r:id="rId3"/>
    <p:sldId id="275" r:id="rId4"/>
    <p:sldId id="281" r:id="rId5"/>
    <p:sldId id="276" r:id="rId6"/>
    <p:sldId id="271" r:id="rId7"/>
    <p:sldId id="265" r:id="rId8"/>
    <p:sldId id="274" r:id="rId9"/>
    <p:sldId id="282" r:id="rId10"/>
    <p:sldId id="269" r:id="rId11"/>
  </p:sldIdLst>
  <p:sldSz cx="12192000" cy="6858000"/>
  <p:notesSz cx="6858000" cy="9144000"/>
  <p:defaultText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7018C97-FE85-4A20-B1F8-36983D3542A5}" v="51" dt="2024-01-25T07:45:32.02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979" autoAdjust="0"/>
    <p:restoredTop sz="94444" autoAdjust="0"/>
  </p:normalViewPr>
  <p:slideViewPr>
    <p:cSldViewPr snapToGrid="0">
      <p:cViewPr varScale="1">
        <p:scale>
          <a:sx n="70" d="100"/>
          <a:sy n="70" d="100"/>
        </p:scale>
        <p:origin x="66" y="1848"/>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diagrams/_rels/drawing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29A6E4-6727-4CF7-8D1F-9DEB1FCB330C}" type="doc">
      <dgm:prSet loTypeId="urn:microsoft.com/office/officeart/2008/layout/AlternatingPictureCircles" loCatId="picture" qsTypeId="urn:microsoft.com/office/officeart/2005/8/quickstyle/simple1" qsCatId="simple" csTypeId="urn:microsoft.com/office/officeart/2005/8/colors/accent1_2" csCatId="accent1" phldr="1"/>
      <dgm:spPr/>
      <dgm:t>
        <a:bodyPr/>
        <a:lstStyle/>
        <a:p>
          <a:endParaRPr lang="de-CH"/>
        </a:p>
      </dgm:t>
    </dgm:pt>
    <dgm:pt modelId="{821287F8-1B70-4951-9615-843EBD60E356}">
      <dgm:prSet phldrT="[Text]"/>
      <dgm:spPr/>
      <dgm:t>
        <a:bodyPr/>
        <a:lstStyle/>
        <a:p>
          <a:r>
            <a:rPr lang="es-ES" b="1" dirty="0"/>
            <a:t>Deliverable-2.1-the-First-case-study</a:t>
          </a:r>
          <a:endParaRPr lang="de-CH" dirty="0"/>
        </a:p>
      </dgm:t>
    </dgm:pt>
    <dgm:pt modelId="{CB6561FA-6DDC-4D54-A996-B6544846339B}" type="parTrans" cxnId="{4BCAF0EF-402F-42F4-93D3-A9C7B0E25941}">
      <dgm:prSet/>
      <dgm:spPr/>
      <dgm:t>
        <a:bodyPr/>
        <a:lstStyle/>
        <a:p>
          <a:endParaRPr lang="de-CH"/>
        </a:p>
      </dgm:t>
    </dgm:pt>
    <dgm:pt modelId="{D7390CE7-01E5-4C3E-80AC-E4DE85084723}" type="sibTrans" cxnId="{4BCAF0EF-402F-42F4-93D3-A9C7B0E25941}">
      <dgm:prSet/>
      <dgm:spPr/>
      <dgm:t>
        <a:bodyPr/>
        <a:lstStyle/>
        <a:p>
          <a:endParaRPr lang="de-CH"/>
        </a:p>
      </dgm:t>
    </dgm:pt>
    <dgm:pt modelId="{79B50860-D3EF-4968-9F82-4E8216F0D54C}">
      <dgm:prSet phldrT="[Text]"/>
      <dgm:spPr/>
      <dgm:t>
        <a:bodyPr/>
        <a:lstStyle/>
        <a:p>
          <a:r>
            <a:rPr lang="en-US" b="1" dirty="0"/>
            <a:t>Domains DATABASE </a:t>
          </a:r>
          <a:r>
            <a:rPr lang="en-US" b="0" dirty="0"/>
            <a:t>(Systematization of variable and countries)</a:t>
          </a:r>
          <a:endParaRPr lang="de-CH" b="0" dirty="0"/>
        </a:p>
      </dgm:t>
    </dgm:pt>
    <dgm:pt modelId="{06E78F8F-7F08-46D4-BE9E-3FCFAB10356D}" type="parTrans" cxnId="{4FEE2C41-E852-497D-9722-9B68AA9AEADC}">
      <dgm:prSet/>
      <dgm:spPr/>
      <dgm:t>
        <a:bodyPr/>
        <a:lstStyle/>
        <a:p>
          <a:endParaRPr lang="de-CH"/>
        </a:p>
      </dgm:t>
    </dgm:pt>
    <dgm:pt modelId="{0B89F8C1-F419-4D63-A186-F3DC4652B68D}" type="sibTrans" cxnId="{4FEE2C41-E852-497D-9722-9B68AA9AEADC}">
      <dgm:prSet/>
      <dgm:spPr/>
      <dgm:t>
        <a:bodyPr/>
        <a:lstStyle/>
        <a:p>
          <a:endParaRPr lang="de-CH"/>
        </a:p>
      </dgm:t>
    </dgm:pt>
    <dgm:pt modelId="{7134AD6E-4C7B-4921-B71B-55B6A0D67E25}">
      <dgm:prSet phldrT="[Text]"/>
      <dgm:spPr/>
      <dgm:t>
        <a:bodyPr/>
        <a:lstStyle/>
        <a:p>
          <a:r>
            <a:rPr lang="en-US" b="1" dirty="0"/>
            <a:t>Bibliographical database</a:t>
          </a:r>
          <a:endParaRPr lang="de-CH" b="1" dirty="0"/>
        </a:p>
      </dgm:t>
    </dgm:pt>
    <dgm:pt modelId="{5C9FC167-E6D6-46C0-85B5-FFBFEE9540A8}" type="parTrans" cxnId="{C3CBE418-35DE-4CEC-A75E-38B85708AD83}">
      <dgm:prSet/>
      <dgm:spPr/>
      <dgm:t>
        <a:bodyPr/>
        <a:lstStyle/>
        <a:p>
          <a:endParaRPr lang="de-CH"/>
        </a:p>
      </dgm:t>
    </dgm:pt>
    <dgm:pt modelId="{D4E99ECD-5AD2-4D94-A2EF-5DC1063D71E2}" type="sibTrans" cxnId="{C3CBE418-35DE-4CEC-A75E-38B85708AD83}">
      <dgm:prSet/>
      <dgm:spPr/>
      <dgm:t>
        <a:bodyPr/>
        <a:lstStyle/>
        <a:p>
          <a:endParaRPr lang="de-CH"/>
        </a:p>
      </dgm:t>
    </dgm:pt>
    <dgm:pt modelId="{6A1473D0-CF12-4CB8-B635-E1706B21B2DC}" type="pres">
      <dgm:prSet presAssocID="{6B29A6E4-6727-4CF7-8D1F-9DEB1FCB330C}" presName="Name0" presStyleCnt="0">
        <dgm:presLayoutVars>
          <dgm:chMax/>
          <dgm:chPref/>
          <dgm:dir/>
        </dgm:presLayoutVars>
      </dgm:prSet>
      <dgm:spPr/>
    </dgm:pt>
    <dgm:pt modelId="{4747746E-9872-4808-93D3-7E0CC0BB5D27}" type="pres">
      <dgm:prSet presAssocID="{821287F8-1B70-4951-9615-843EBD60E356}" presName="composite" presStyleCnt="0"/>
      <dgm:spPr/>
    </dgm:pt>
    <dgm:pt modelId="{AFACE098-3807-4234-9766-45A8ED4E87DF}" type="pres">
      <dgm:prSet presAssocID="{821287F8-1B70-4951-9615-843EBD60E356}" presName="Accent" presStyleLbl="alignNode1" presStyleIdx="0" presStyleCnt="5">
        <dgm:presLayoutVars>
          <dgm:chMax val="0"/>
          <dgm:chPref val="0"/>
        </dgm:presLayoutVars>
      </dgm:prSet>
      <dgm:spPr/>
    </dgm:pt>
    <dgm:pt modelId="{D560ADAE-F246-4800-94AB-CC06E1D04BF9}" type="pres">
      <dgm:prSet presAssocID="{821287F8-1B70-4951-9615-843EBD60E356}" presName="Image" presStyleLbl="bgImgPlace1" presStyleIdx="0" presStyleCnt="3" custLinFactNeighborX="-18514" custLinFactNeighborY="3212">
        <dgm:presLayoutVars>
          <dgm:chMax val="0"/>
          <dgm:chPref val="0"/>
          <dgm:bulletEnabled val="1"/>
        </dgm:presLayoutVars>
      </dgm:prSet>
      <dgm:spPr>
        <a:blipFill>
          <a:blip xmlns:r="http://schemas.openxmlformats.org/officeDocument/2006/relationships" r:embed="rId1">
            <a:extLst>
              <a:ext uri="{28A0092B-C50C-407E-A947-70E740481C1C}">
                <a14:useLocalDpi xmlns:a14="http://schemas.microsoft.com/office/drawing/2010/main" val="0"/>
              </a:ext>
            </a:extLst>
          </a:blip>
          <a:srcRect/>
          <a:stretch>
            <a:fillRect l="-45000" r="-45000"/>
          </a:stretch>
        </a:blipFill>
      </dgm:spPr>
    </dgm:pt>
    <dgm:pt modelId="{4196A176-8BB9-4B38-9FA0-EBC2F817242C}" type="pres">
      <dgm:prSet presAssocID="{821287F8-1B70-4951-9615-843EBD60E356}" presName="Parent" presStyleLbl="fgAccFollowNode1" presStyleIdx="0" presStyleCnt="3">
        <dgm:presLayoutVars>
          <dgm:chMax val="0"/>
          <dgm:chPref val="0"/>
          <dgm:bulletEnabled val="1"/>
        </dgm:presLayoutVars>
      </dgm:prSet>
      <dgm:spPr/>
    </dgm:pt>
    <dgm:pt modelId="{0B273E67-98E5-4919-922B-F6570E9FEA33}" type="pres">
      <dgm:prSet presAssocID="{821287F8-1B70-4951-9615-843EBD60E356}" presName="Space" presStyleCnt="0">
        <dgm:presLayoutVars>
          <dgm:chMax val="0"/>
          <dgm:chPref val="0"/>
        </dgm:presLayoutVars>
      </dgm:prSet>
      <dgm:spPr/>
    </dgm:pt>
    <dgm:pt modelId="{D628F4BE-1A56-4E05-B3D0-50F2F06D1186}" type="pres">
      <dgm:prSet presAssocID="{D7390CE7-01E5-4C3E-80AC-E4DE85084723}" presName="ConnectorComposite" presStyleCnt="0"/>
      <dgm:spPr/>
    </dgm:pt>
    <dgm:pt modelId="{CFE37135-EAFD-480D-BAA6-19A59BEB7C30}" type="pres">
      <dgm:prSet presAssocID="{D7390CE7-01E5-4C3E-80AC-E4DE85084723}" presName="TopSpacing" presStyleCnt="0"/>
      <dgm:spPr/>
    </dgm:pt>
    <dgm:pt modelId="{DE78F64B-5084-4EBC-A059-C57409FE538F}" type="pres">
      <dgm:prSet presAssocID="{D7390CE7-01E5-4C3E-80AC-E4DE85084723}" presName="Connector" presStyleLbl="alignNode1" presStyleIdx="1" presStyleCnt="5"/>
      <dgm:spPr/>
    </dgm:pt>
    <dgm:pt modelId="{66A71DA2-54C5-4184-A9A2-87424F1F4CE8}" type="pres">
      <dgm:prSet presAssocID="{D7390CE7-01E5-4C3E-80AC-E4DE85084723}" presName="BottomSpacing" presStyleCnt="0"/>
      <dgm:spPr/>
    </dgm:pt>
    <dgm:pt modelId="{11A6A880-DAB4-4817-AEDB-65B6A8D2130E}" type="pres">
      <dgm:prSet presAssocID="{79B50860-D3EF-4968-9F82-4E8216F0D54C}" presName="composite" presStyleCnt="0"/>
      <dgm:spPr/>
    </dgm:pt>
    <dgm:pt modelId="{0EC3D734-3F54-4213-8F8D-6812E32C5031}" type="pres">
      <dgm:prSet presAssocID="{79B50860-D3EF-4968-9F82-4E8216F0D54C}" presName="Accent" presStyleLbl="alignNode1" presStyleIdx="2" presStyleCnt="5" custLinFactNeighborX="-11002">
        <dgm:presLayoutVars>
          <dgm:chMax val="0"/>
          <dgm:chPref val="0"/>
        </dgm:presLayoutVars>
      </dgm:prSet>
      <dgm:spPr/>
    </dgm:pt>
    <dgm:pt modelId="{2D2459A5-F50E-4DEE-BA9F-519D3E8DAD79}" type="pres">
      <dgm:prSet presAssocID="{79B50860-D3EF-4968-9F82-4E8216F0D54C}" presName="Image" presStyleLbl="bgImgPlace1" presStyleIdx="1" presStyleCnt="3" custLinFactNeighborX="-3849" custLinFactNeighborY="1">
        <dgm:presLayoutVars>
          <dgm:chMax val="0"/>
          <dgm:chPref val="0"/>
          <dgm:bulletEnabled val="1"/>
        </dgm:presLayoutVars>
      </dgm:prSet>
      <dgm:spPr>
        <a:blipFill>
          <a:blip xmlns:r="http://schemas.openxmlformats.org/officeDocument/2006/relationships" r:embed="rId2">
            <a:extLst>
              <a:ext uri="{28A0092B-C50C-407E-A947-70E740481C1C}">
                <a14:useLocalDpi xmlns:a14="http://schemas.microsoft.com/office/drawing/2010/main" val="0"/>
              </a:ext>
            </a:extLst>
          </a:blip>
          <a:srcRect/>
          <a:stretch>
            <a:fillRect l="-19000" r="-19000"/>
          </a:stretch>
        </a:blipFill>
      </dgm:spPr>
    </dgm:pt>
    <dgm:pt modelId="{EECAD40D-18C4-4896-B906-FEC9EDC5C3C7}" type="pres">
      <dgm:prSet presAssocID="{79B50860-D3EF-4968-9F82-4E8216F0D54C}" presName="Parent" presStyleLbl="fgAccFollowNode1" presStyleIdx="1" presStyleCnt="3" custLinFactNeighborX="-14561">
        <dgm:presLayoutVars>
          <dgm:chMax val="0"/>
          <dgm:chPref val="0"/>
          <dgm:bulletEnabled val="1"/>
        </dgm:presLayoutVars>
      </dgm:prSet>
      <dgm:spPr/>
    </dgm:pt>
    <dgm:pt modelId="{912AEF36-3081-4BDD-9533-0281819DEA25}" type="pres">
      <dgm:prSet presAssocID="{79B50860-D3EF-4968-9F82-4E8216F0D54C}" presName="Space" presStyleCnt="0">
        <dgm:presLayoutVars>
          <dgm:chMax val="0"/>
          <dgm:chPref val="0"/>
        </dgm:presLayoutVars>
      </dgm:prSet>
      <dgm:spPr/>
    </dgm:pt>
    <dgm:pt modelId="{4F21E7BC-35C1-4E35-ABF2-C76D504C2419}" type="pres">
      <dgm:prSet presAssocID="{0B89F8C1-F419-4D63-A186-F3DC4652B68D}" presName="ConnectorComposite" presStyleCnt="0"/>
      <dgm:spPr/>
    </dgm:pt>
    <dgm:pt modelId="{CF94FDB1-C285-4177-A9CA-FC8EDE19F4B2}" type="pres">
      <dgm:prSet presAssocID="{0B89F8C1-F419-4D63-A186-F3DC4652B68D}" presName="TopSpacing" presStyleCnt="0"/>
      <dgm:spPr/>
    </dgm:pt>
    <dgm:pt modelId="{9FEA122E-C065-4460-8ED6-502A39CD82DD}" type="pres">
      <dgm:prSet presAssocID="{0B89F8C1-F419-4D63-A186-F3DC4652B68D}" presName="Connector" presStyleLbl="alignNode1" presStyleIdx="3" presStyleCnt="5"/>
      <dgm:spPr/>
    </dgm:pt>
    <dgm:pt modelId="{2F402E45-7244-4144-9581-4E058D382F15}" type="pres">
      <dgm:prSet presAssocID="{0B89F8C1-F419-4D63-A186-F3DC4652B68D}" presName="BottomSpacing" presStyleCnt="0"/>
      <dgm:spPr/>
    </dgm:pt>
    <dgm:pt modelId="{9AFD9A9F-C28C-4FDB-BDFD-9CEFC3496932}" type="pres">
      <dgm:prSet presAssocID="{7134AD6E-4C7B-4921-B71B-55B6A0D67E25}" presName="composite" presStyleCnt="0"/>
      <dgm:spPr/>
    </dgm:pt>
    <dgm:pt modelId="{964BA0D3-0197-4C6F-8EFE-81D3F54DA95D}" type="pres">
      <dgm:prSet presAssocID="{7134AD6E-4C7B-4921-B71B-55B6A0D67E25}" presName="Accent" presStyleLbl="alignNode1" presStyleIdx="4" presStyleCnt="5" custLinFactNeighborX="-14763" custLinFactNeighborY="-2242">
        <dgm:presLayoutVars>
          <dgm:chMax val="0"/>
          <dgm:chPref val="0"/>
        </dgm:presLayoutVars>
      </dgm:prSet>
      <dgm:spPr/>
    </dgm:pt>
    <dgm:pt modelId="{07AC1CB6-F978-4F14-849A-C7F280DD5694}" type="pres">
      <dgm:prSet presAssocID="{7134AD6E-4C7B-4921-B71B-55B6A0D67E25}" presName="Image" presStyleLbl="bgImgPlace1" presStyleIdx="2" presStyleCnt="3" custLinFactNeighborX="-20842" custLinFactNeighborY="538">
        <dgm:presLayoutVars>
          <dgm:chMax val="0"/>
          <dgm:chPref val="0"/>
          <dgm:bulletEnabled val="1"/>
        </dgm:presLayoutVars>
      </dgm:prSet>
      <dgm:spPr>
        <a:blipFill>
          <a:blip xmlns:r="http://schemas.openxmlformats.org/officeDocument/2006/relationships" r:embed="rId3">
            <a:extLst>
              <a:ext uri="{28A0092B-C50C-407E-A947-70E740481C1C}">
                <a14:useLocalDpi xmlns:a14="http://schemas.microsoft.com/office/drawing/2010/main" val="0"/>
              </a:ext>
            </a:extLst>
          </a:blip>
          <a:srcRect/>
          <a:stretch>
            <a:fillRect l="-21000" r="-21000"/>
          </a:stretch>
        </a:blipFill>
      </dgm:spPr>
    </dgm:pt>
    <dgm:pt modelId="{0E17ACAB-22C4-4963-83AC-AB383F8C4E07}" type="pres">
      <dgm:prSet presAssocID="{7134AD6E-4C7B-4921-B71B-55B6A0D67E25}" presName="Parent" presStyleLbl="fgAccFollowNode1" presStyleIdx="2" presStyleCnt="3" custLinFactNeighborX="-18727" custLinFactNeighborY="-2970">
        <dgm:presLayoutVars>
          <dgm:chMax val="0"/>
          <dgm:chPref val="0"/>
          <dgm:bulletEnabled val="1"/>
        </dgm:presLayoutVars>
      </dgm:prSet>
      <dgm:spPr/>
    </dgm:pt>
    <dgm:pt modelId="{7F520CDF-9A64-4620-BBC4-1F90A89EFAB4}" type="pres">
      <dgm:prSet presAssocID="{7134AD6E-4C7B-4921-B71B-55B6A0D67E25}" presName="Space" presStyleCnt="0">
        <dgm:presLayoutVars>
          <dgm:chMax val="0"/>
          <dgm:chPref val="0"/>
        </dgm:presLayoutVars>
      </dgm:prSet>
      <dgm:spPr/>
    </dgm:pt>
  </dgm:ptLst>
  <dgm:cxnLst>
    <dgm:cxn modelId="{C3CBE418-35DE-4CEC-A75E-38B85708AD83}" srcId="{6B29A6E4-6727-4CF7-8D1F-9DEB1FCB330C}" destId="{7134AD6E-4C7B-4921-B71B-55B6A0D67E25}" srcOrd="2" destOrd="0" parTransId="{5C9FC167-E6D6-46C0-85B5-FFBFEE9540A8}" sibTransId="{D4E99ECD-5AD2-4D94-A2EF-5DC1063D71E2}"/>
    <dgm:cxn modelId="{72EDA322-6993-46F6-9A17-7D6B3D1A8059}" type="presOf" srcId="{79B50860-D3EF-4968-9F82-4E8216F0D54C}" destId="{EECAD40D-18C4-4896-B906-FEC9EDC5C3C7}" srcOrd="0" destOrd="0" presId="urn:microsoft.com/office/officeart/2008/layout/AlternatingPictureCircles"/>
    <dgm:cxn modelId="{5ECF2928-552A-485A-BC71-7593F480ADFB}" type="presOf" srcId="{7134AD6E-4C7B-4921-B71B-55B6A0D67E25}" destId="{0E17ACAB-22C4-4963-83AC-AB383F8C4E07}" srcOrd="0" destOrd="0" presId="urn:microsoft.com/office/officeart/2008/layout/AlternatingPictureCircles"/>
    <dgm:cxn modelId="{4FEE2C41-E852-497D-9722-9B68AA9AEADC}" srcId="{6B29A6E4-6727-4CF7-8D1F-9DEB1FCB330C}" destId="{79B50860-D3EF-4968-9F82-4E8216F0D54C}" srcOrd="1" destOrd="0" parTransId="{06E78F8F-7F08-46D4-BE9E-3FCFAB10356D}" sibTransId="{0B89F8C1-F419-4D63-A186-F3DC4652B68D}"/>
    <dgm:cxn modelId="{A46C9E7C-6EF9-446E-9294-8DAC99F79C56}" type="presOf" srcId="{821287F8-1B70-4951-9615-843EBD60E356}" destId="{4196A176-8BB9-4B38-9FA0-EBC2F817242C}" srcOrd="0" destOrd="0" presId="urn:microsoft.com/office/officeart/2008/layout/AlternatingPictureCircles"/>
    <dgm:cxn modelId="{51EE17A5-3D91-4585-B361-0680537A2A71}" type="presOf" srcId="{6B29A6E4-6727-4CF7-8D1F-9DEB1FCB330C}" destId="{6A1473D0-CF12-4CB8-B635-E1706B21B2DC}" srcOrd="0" destOrd="0" presId="urn:microsoft.com/office/officeart/2008/layout/AlternatingPictureCircles"/>
    <dgm:cxn modelId="{4BCAF0EF-402F-42F4-93D3-A9C7B0E25941}" srcId="{6B29A6E4-6727-4CF7-8D1F-9DEB1FCB330C}" destId="{821287F8-1B70-4951-9615-843EBD60E356}" srcOrd="0" destOrd="0" parTransId="{CB6561FA-6DDC-4D54-A996-B6544846339B}" sibTransId="{D7390CE7-01E5-4C3E-80AC-E4DE85084723}"/>
    <dgm:cxn modelId="{0E408ABE-B070-4096-8E99-0A8F1C4BB216}" type="presParOf" srcId="{6A1473D0-CF12-4CB8-B635-E1706B21B2DC}" destId="{4747746E-9872-4808-93D3-7E0CC0BB5D27}" srcOrd="0" destOrd="0" presId="urn:microsoft.com/office/officeart/2008/layout/AlternatingPictureCircles"/>
    <dgm:cxn modelId="{49C1ED3E-EE1A-4313-83F1-18115173EB53}" type="presParOf" srcId="{4747746E-9872-4808-93D3-7E0CC0BB5D27}" destId="{AFACE098-3807-4234-9766-45A8ED4E87DF}" srcOrd="0" destOrd="0" presId="urn:microsoft.com/office/officeart/2008/layout/AlternatingPictureCircles"/>
    <dgm:cxn modelId="{C8CC9895-EB25-4FEB-A91C-11A87200A43A}" type="presParOf" srcId="{4747746E-9872-4808-93D3-7E0CC0BB5D27}" destId="{D560ADAE-F246-4800-94AB-CC06E1D04BF9}" srcOrd="1" destOrd="0" presId="urn:microsoft.com/office/officeart/2008/layout/AlternatingPictureCircles"/>
    <dgm:cxn modelId="{9A17D0D7-15AC-456C-8C2C-7101A142C21C}" type="presParOf" srcId="{4747746E-9872-4808-93D3-7E0CC0BB5D27}" destId="{4196A176-8BB9-4B38-9FA0-EBC2F817242C}" srcOrd="2" destOrd="0" presId="urn:microsoft.com/office/officeart/2008/layout/AlternatingPictureCircles"/>
    <dgm:cxn modelId="{3AE15C29-8B7E-410B-BDFD-46A3DFA44EF6}" type="presParOf" srcId="{4747746E-9872-4808-93D3-7E0CC0BB5D27}" destId="{0B273E67-98E5-4919-922B-F6570E9FEA33}" srcOrd="3" destOrd="0" presId="urn:microsoft.com/office/officeart/2008/layout/AlternatingPictureCircles"/>
    <dgm:cxn modelId="{1E990AD0-4439-4EDD-A388-60CCA41E5AD9}" type="presParOf" srcId="{6A1473D0-CF12-4CB8-B635-E1706B21B2DC}" destId="{D628F4BE-1A56-4E05-B3D0-50F2F06D1186}" srcOrd="1" destOrd="0" presId="urn:microsoft.com/office/officeart/2008/layout/AlternatingPictureCircles"/>
    <dgm:cxn modelId="{1348DBFE-6CB3-45E6-A99F-E2D181CCFC10}" type="presParOf" srcId="{D628F4BE-1A56-4E05-B3D0-50F2F06D1186}" destId="{CFE37135-EAFD-480D-BAA6-19A59BEB7C30}" srcOrd="0" destOrd="0" presId="urn:microsoft.com/office/officeart/2008/layout/AlternatingPictureCircles"/>
    <dgm:cxn modelId="{72AEE687-8D1E-454B-A591-5FCCEDC43E1B}" type="presParOf" srcId="{D628F4BE-1A56-4E05-B3D0-50F2F06D1186}" destId="{DE78F64B-5084-4EBC-A059-C57409FE538F}" srcOrd="1" destOrd="0" presId="urn:microsoft.com/office/officeart/2008/layout/AlternatingPictureCircles"/>
    <dgm:cxn modelId="{501CCDFE-EACD-4D77-A7BD-943D73CD2DF2}" type="presParOf" srcId="{D628F4BE-1A56-4E05-B3D0-50F2F06D1186}" destId="{66A71DA2-54C5-4184-A9A2-87424F1F4CE8}" srcOrd="2" destOrd="0" presId="urn:microsoft.com/office/officeart/2008/layout/AlternatingPictureCircles"/>
    <dgm:cxn modelId="{A7082AAF-673C-4AA3-A145-39532A631D67}" type="presParOf" srcId="{6A1473D0-CF12-4CB8-B635-E1706B21B2DC}" destId="{11A6A880-DAB4-4817-AEDB-65B6A8D2130E}" srcOrd="2" destOrd="0" presId="urn:microsoft.com/office/officeart/2008/layout/AlternatingPictureCircles"/>
    <dgm:cxn modelId="{01A99D05-4626-4477-935D-B369BAF937BC}" type="presParOf" srcId="{11A6A880-DAB4-4817-AEDB-65B6A8D2130E}" destId="{0EC3D734-3F54-4213-8F8D-6812E32C5031}" srcOrd="0" destOrd="0" presId="urn:microsoft.com/office/officeart/2008/layout/AlternatingPictureCircles"/>
    <dgm:cxn modelId="{AEF2AF0A-035E-41AF-A96F-815CA7298E6F}" type="presParOf" srcId="{11A6A880-DAB4-4817-AEDB-65B6A8D2130E}" destId="{2D2459A5-F50E-4DEE-BA9F-519D3E8DAD79}" srcOrd="1" destOrd="0" presId="urn:microsoft.com/office/officeart/2008/layout/AlternatingPictureCircles"/>
    <dgm:cxn modelId="{0148D951-0CE7-48C6-8A55-DC06BBD2E912}" type="presParOf" srcId="{11A6A880-DAB4-4817-AEDB-65B6A8D2130E}" destId="{EECAD40D-18C4-4896-B906-FEC9EDC5C3C7}" srcOrd="2" destOrd="0" presId="urn:microsoft.com/office/officeart/2008/layout/AlternatingPictureCircles"/>
    <dgm:cxn modelId="{7F75B92D-5E4E-4818-9A43-22828E598EA8}" type="presParOf" srcId="{11A6A880-DAB4-4817-AEDB-65B6A8D2130E}" destId="{912AEF36-3081-4BDD-9533-0281819DEA25}" srcOrd="3" destOrd="0" presId="urn:microsoft.com/office/officeart/2008/layout/AlternatingPictureCircles"/>
    <dgm:cxn modelId="{02BCFEC6-AB1C-4B66-8DC1-72654B713C09}" type="presParOf" srcId="{6A1473D0-CF12-4CB8-B635-E1706B21B2DC}" destId="{4F21E7BC-35C1-4E35-ABF2-C76D504C2419}" srcOrd="3" destOrd="0" presId="urn:microsoft.com/office/officeart/2008/layout/AlternatingPictureCircles"/>
    <dgm:cxn modelId="{685B3420-11EE-4F7A-9BD5-0641F6295E1C}" type="presParOf" srcId="{4F21E7BC-35C1-4E35-ABF2-C76D504C2419}" destId="{CF94FDB1-C285-4177-A9CA-FC8EDE19F4B2}" srcOrd="0" destOrd="0" presId="urn:microsoft.com/office/officeart/2008/layout/AlternatingPictureCircles"/>
    <dgm:cxn modelId="{8D904860-ECC3-449C-B726-7BE5316957A0}" type="presParOf" srcId="{4F21E7BC-35C1-4E35-ABF2-C76D504C2419}" destId="{9FEA122E-C065-4460-8ED6-502A39CD82DD}" srcOrd="1" destOrd="0" presId="urn:microsoft.com/office/officeart/2008/layout/AlternatingPictureCircles"/>
    <dgm:cxn modelId="{4C025BB0-1077-4E58-8ABE-2F06820A89E2}" type="presParOf" srcId="{4F21E7BC-35C1-4E35-ABF2-C76D504C2419}" destId="{2F402E45-7244-4144-9581-4E058D382F15}" srcOrd="2" destOrd="0" presId="urn:microsoft.com/office/officeart/2008/layout/AlternatingPictureCircles"/>
    <dgm:cxn modelId="{867A555E-2E7D-44D4-832B-C9EEAA88AC28}" type="presParOf" srcId="{6A1473D0-CF12-4CB8-B635-E1706B21B2DC}" destId="{9AFD9A9F-C28C-4FDB-BDFD-9CEFC3496932}" srcOrd="4" destOrd="0" presId="urn:microsoft.com/office/officeart/2008/layout/AlternatingPictureCircles"/>
    <dgm:cxn modelId="{C5E507F5-03CD-4E5C-95D2-46CE21B11DE9}" type="presParOf" srcId="{9AFD9A9F-C28C-4FDB-BDFD-9CEFC3496932}" destId="{964BA0D3-0197-4C6F-8EFE-81D3F54DA95D}" srcOrd="0" destOrd="0" presId="urn:microsoft.com/office/officeart/2008/layout/AlternatingPictureCircles"/>
    <dgm:cxn modelId="{9B0134CD-6913-476F-9261-511BD15C9364}" type="presParOf" srcId="{9AFD9A9F-C28C-4FDB-BDFD-9CEFC3496932}" destId="{07AC1CB6-F978-4F14-849A-C7F280DD5694}" srcOrd="1" destOrd="0" presId="urn:microsoft.com/office/officeart/2008/layout/AlternatingPictureCircles"/>
    <dgm:cxn modelId="{88BCAE98-38F7-4C67-8537-D457D8EA5580}" type="presParOf" srcId="{9AFD9A9F-C28C-4FDB-BDFD-9CEFC3496932}" destId="{0E17ACAB-22C4-4963-83AC-AB383F8C4E07}" srcOrd="2" destOrd="0" presId="urn:microsoft.com/office/officeart/2008/layout/AlternatingPictureCircles"/>
    <dgm:cxn modelId="{A24CC4DE-B757-4179-B32A-C84C2236B00F}" type="presParOf" srcId="{9AFD9A9F-C28C-4FDB-BDFD-9CEFC3496932}" destId="{7F520CDF-9A64-4620-BBC4-1F90A89EFAB4}" srcOrd="3" destOrd="0" presId="urn:microsoft.com/office/officeart/2008/layout/AlternatingPictureCircle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CE9A666-6F44-4D4F-A289-D58D11653642}" type="doc">
      <dgm:prSet loTypeId="urn:microsoft.com/office/officeart/2005/8/layout/arrow5" loCatId="relationship" qsTypeId="urn:microsoft.com/office/officeart/2005/8/quickstyle/3d1" qsCatId="3D" csTypeId="urn:microsoft.com/office/officeart/2005/8/colors/accent1_2" csCatId="accent1"/>
      <dgm:spPr/>
      <dgm:t>
        <a:bodyPr/>
        <a:lstStyle/>
        <a:p>
          <a:endParaRPr lang="en-US"/>
        </a:p>
      </dgm:t>
    </dgm:pt>
    <dgm:pt modelId="{52C10C3F-3109-47B2-B4FF-6A1B9DA2BC54}">
      <dgm:prSet/>
      <dgm:spPr/>
      <dgm:t>
        <a:bodyPr/>
        <a:lstStyle/>
        <a:p>
          <a:r>
            <a:rPr lang="en-US" b="1" i="0" dirty="0">
              <a:solidFill>
                <a:srgbClr val="FFFF00"/>
              </a:solidFill>
            </a:rPr>
            <a:t>Diversity in Media Monitoring</a:t>
          </a:r>
          <a:r>
            <a:rPr lang="en-US" b="0" i="0" dirty="0"/>
            <a:t>: Acknowledges varied media monitoring capabilities across EU nations, with distinct </a:t>
          </a:r>
          <a:r>
            <a:rPr lang="en-US" b="0" i="0" dirty="0">
              <a:solidFill>
                <a:schemeClr val="tx1"/>
              </a:solidFill>
              <a:highlight>
                <a:srgbClr val="FFFF00"/>
              </a:highlight>
            </a:rPr>
            <a:t>differences between Western democracies and post-Soviet countries</a:t>
          </a:r>
          <a:r>
            <a:rPr lang="en-US" b="0" i="0" dirty="0"/>
            <a:t>. </a:t>
          </a:r>
          <a:endParaRPr lang="en-US" dirty="0"/>
        </a:p>
      </dgm:t>
    </dgm:pt>
    <dgm:pt modelId="{1C9CB70D-221D-4A39-92B3-45D605C42D55}" type="parTrans" cxnId="{2C326FF6-24BC-42CB-B6C7-0C8B1FB2BD91}">
      <dgm:prSet/>
      <dgm:spPr/>
      <dgm:t>
        <a:bodyPr/>
        <a:lstStyle/>
        <a:p>
          <a:endParaRPr lang="en-US"/>
        </a:p>
      </dgm:t>
    </dgm:pt>
    <dgm:pt modelId="{144FD6C5-F138-47BE-9BA4-59FFB452E1F2}" type="sibTrans" cxnId="{2C326FF6-24BC-42CB-B6C7-0C8B1FB2BD91}">
      <dgm:prSet/>
      <dgm:spPr/>
      <dgm:t>
        <a:bodyPr/>
        <a:lstStyle/>
        <a:p>
          <a:endParaRPr lang="en-US"/>
        </a:p>
      </dgm:t>
    </dgm:pt>
    <dgm:pt modelId="{7AE2D6F7-D410-4D04-9587-1BAC68408A4D}">
      <dgm:prSet/>
      <dgm:spPr/>
      <dgm:t>
        <a:bodyPr/>
        <a:lstStyle/>
        <a:p>
          <a:r>
            <a:rPr lang="en-US" b="1" i="0" dirty="0">
              <a:solidFill>
                <a:srgbClr val="FFFF00"/>
              </a:solidFill>
            </a:rPr>
            <a:t>Balancing Risks and Opportunities</a:t>
          </a:r>
          <a:r>
            <a:rPr lang="en-US" b="0" i="0" dirty="0"/>
            <a:t>: Stresses the need for a </a:t>
          </a:r>
          <a:r>
            <a:rPr lang="en-US" b="0" i="0" dirty="0">
              <a:solidFill>
                <a:schemeClr val="tx1"/>
              </a:solidFill>
              <a:highlight>
                <a:srgbClr val="FFFF00"/>
              </a:highlight>
            </a:rPr>
            <a:t>balanced approach in media governance</a:t>
          </a:r>
          <a:r>
            <a:rPr lang="en-US" b="0" i="0" dirty="0"/>
            <a:t>, considering both risks and opportunities. </a:t>
          </a:r>
          <a:endParaRPr lang="en-US" dirty="0"/>
        </a:p>
      </dgm:t>
    </dgm:pt>
    <dgm:pt modelId="{369F090F-FD5F-4FEE-9CA0-43F4BDBC9B5C}" type="parTrans" cxnId="{0AF786A0-2D72-415F-B88E-69871E19E4E0}">
      <dgm:prSet/>
      <dgm:spPr/>
      <dgm:t>
        <a:bodyPr/>
        <a:lstStyle/>
        <a:p>
          <a:endParaRPr lang="en-US"/>
        </a:p>
      </dgm:t>
    </dgm:pt>
    <dgm:pt modelId="{4CF80F7A-81BD-43FD-B082-E4D26B5AC4A8}" type="sibTrans" cxnId="{0AF786A0-2D72-415F-B88E-69871E19E4E0}">
      <dgm:prSet/>
      <dgm:spPr/>
      <dgm:t>
        <a:bodyPr/>
        <a:lstStyle/>
        <a:p>
          <a:endParaRPr lang="en-US"/>
        </a:p>
      </dgm:t>
    </dgm:pt>
    <dgm:pt modelId="{A5C689DA-90A1-44C4-B45A-21356ABF1F07}">
      <dgm:prSet/>
      <dgm:spPr/>
      <dgm:t>
        <a:bodyPr/>
        <a:lstStyle/>
        <a:p>
          <a:r>
            <a:rPr lang="en-US" b="1" i="0" dirty="0">
              <a:solidFill>
                <a:srgbClr val="FFFF00"/>
              </a:solidFill>
            </a:rPr>
            <a:t>Strategic Approaches</a:t>
          </a:r>
          <a:r>
            <a:rPr lang="en-US" b="0" i="0" dirty="0"/>
            <a:t>: Suggests strategies like </a:t>
          </a:r>
          <a:r>
            <a:rPr lang="en-US" b="0" i="0" dirty="0">
              <a:solidFill>
                <a:schemeClr val="tx1"/>
              </a:solidFill>
              <a:highlight>
                <a:srgbClr val="FFFF00"/>
              </a:highlight>
            </a:rPr>
            <a:t>network-based policy </a:t>
          </a:r>
          <a:r>
            <a:rPr lang="en-US" b="0" i="0" dirty="0"/>
            <a:t>financing, addressing information overload, and </a:t>
          </a:r>
          <a:r>
            <a:rPr lang="en-US" b="0" i="0" dirty="0">
              <a:solidFill>
                <a:schemeClr val="tx1"/>
              </a:solidFill>
              <a:highlight>
                <a:srgbClr val="FFFF00"/>
              </a:highlight>
            </a:rPr>
            <a:t>regular data collection </a:t>
          </a:r>
          <a:r>
            <a:rPr lang="en-US" b="0" i="0" dirty="0"/>
            <a:t>mechanisms. </a:t>
          </a:r>
          <a:endParaRPr lang="en-US" dirty="0"/>
        </a:p>
      </dgm:t>
    </dgm:pt>
    <dgm:pt modelId="{78FE292F-3F65-485D-89EB-792025587B4A}" type="parTrans" cxnId="{5F3A3BE2-F5C5-45A8-90B0-4FBDEF2EFD38}">
      <dgm:prSet/>
      <dgm:spPr/>
      <dgm:t>
        <a:bodyPr/>
        <a:lstStyle/>
        <a:p>
          <a:endParaRPr lang="en-US"/>
        </a:p>
      </dgm:t>
    </dgm:pt>
    <dgm:pt modelId="{56D3F609-C975-4081-B9F9-C96BF2DB24E7}" type="sibTrans" cxnId="{5F3A3BE2-F5C5-45A8-90B0-4FBDEF2EFD38}">
      <dgm:prSet/>
      <dgm:spPr/>
      <dgm:t>
        <a:bodyPr/>
        <a:lstStyle/>
        <a:p>
          <a:endParaRPr lang="en-US"/>
        </a:p>
      </dgm:t>
    </dgm:pt>
    <dgm:pt modelId="{8F3FF2E7-074E-48C7-B03E-365DEE2F0448}">
      <dgm:prSet/>
      <dgm:spPr/>
      <dgm:t>
        <a:bodyPr/>
        <a:lstStyle/>
        <a:p>
          <a:r>
            <a:rPr lang="en-US" b="1" i="0" dirty="0">
              <a:solidFill>
                <a:srgbClr val="FFFF00"/>
              </a:solidFill>
            </a:rPr>
            <a:t>Wisdom-based Media Governance</a:t>
          </a:r>
          <a:r>
            <a:rPr lang="en-US" b="0" i="0" dirty="0"/>
            <a:t>: Advocates for a </a:t>
          </a:r>
          <a:r>
            <a:rPr lang="en-US" b="0" i="0" dirty="0">
              <a:solidFill>
                <a:schemeClr val="tx1"/>
              </a:solidFill>
              <a:highlight>
                <a:srgbClr val="FFFF00"/>
              </a:highlight>
            </a:rPr>
            <a:t>governance model based on cooperation</a:t>
          </a:r>
          <a:r>
            <a:rPr lang="en-US" b="0" i="0" dirty="0"/>
            <a:t>, mutual learning, and a transparent, accountable, </a:t>
          </a:r>
          <a:r>
            <a:rPr lang="en-US" b="0" i="0" dirty="0">
              <a:solidFill>
                <a:schemeClr val="tx1"/>
              </a:solidFill>
              <a:highlight>
                <a:srgbClr val="FFFF00"/>
              </a:highlight>
            </a:rPr>
            <a:t>wisdom-driven</a:t>
          </a:r>
          <a:r>
            <a:rPr lang="en-US" b="0" i="0" dirty="0"/>
            <a:t> media landscape.</a:t>
          </a:r>
          <a:endParaRPr lang="en-US" dirty="0"/>
        </a:p>
      </dgm:t>
    </dgm:pt>
    <dgm:pt modelId="{87848610-829D-4BDC-9DF8-273F80B5FDAC}" type="parTrans" cxnId="{E8DF4E17-05CC-4040-B2AD-5D52E40BFD96}">
      <dgm:prSet/>
      <dgm:spPr/>
      <dgm:t>
        <a:bodyPr/>
        <a:lstStyle/>
        <a:p>
          <a:endParaRPr lang="en-US"/>
        </a:p>
      </dgm:t>
    </dgm:pt>
    <dgm:pt modelId="{FB1D785B-63EA-4BB2-8488-8AF43EEAB709}" type="sibTrans" cxnId="{E8DF4E17-05CC-4040-B2AD-5D52E40BFD96}">
      <dgm:prSet/>
      <dgm:spPr/>
      <dgm:t>
        <a:bodyPr/>
        <a:lstStyle/>
        <a:p>
          <a:endParaRPr lang="en-US"/>
        </a:p>
      </dgm:t>
    </dgm:pt>
    <dgm:pt modelId="{DCCA7F5C-61E6-4B52-B240-48F3E67A15F1}" type="pres">
      <dgm:prSet presAssocID="{4CE9A666-6F44-4D4F-A289-D58D11653642}" presName="diagram" presStyleCnt="0">
        <dgm:presLayoutVars>
          <dgm:dir/>
          <dgm:resizeHandles val="exact"/>
        </dgm:presLayoutVars>
      </dgm:prSet>
      <dgm:spPr/>
    </dgm:pt>
    <dgm:pt modelId="{192B1D62-0753-4322-81AA-A1E961392660}" type="pres">
      <dgm:prSet presAssocID="{52C10C3F-3109-47B2-B4FF-6A1B9DA2BC54}" presName="arrow" presStyleLbl="node1" presStyleIdx="0" presStyleCnt="4">
        <dgm:presLayoutVars>
          <dgm:bulletEnabled val="1"/>
        </dgm:presLayoutVars>
      </dgm:prSet>
      <dgm:spPr/>
    </dgm:pt>
    <dgm:pt modelId="{B5E754C9-7970-4A0D-B554-3D4D35B54AD5}" type="pres">
      <dgm:prSet presAssocID="{7AE2D6F7-D410-4D04-9587-1BAC68408A4D}" presName="arrow" presStyleLbl="node1" presStyleIdx="1" presStyleCnt="4" custRadScaleRad="147785" custRadScaleInc="0">
        <dgm:presLayoutVars>
          <dgm:bulletEnabled val="1"/>
        </dgm:presLayoutVars>
      </dgm:prSet>
      <dgm:spPr/>
    </dgm:pt>
    <dgm:pt modelId="{34B135AD-6A69-41B3-B058-D3DDFDF1F95F}" type="pres">
      <dgm:prSet presAssocID="{A5C689DA-90A1-44C4-B45A-21356ABF1F07}" presName="arrow" presStyleLbl="node1" presStyleIdx="2" presStyleCnt="4">
        <dgm:presLayoutVars>
          <dgm:bulletEnabled val="1"/>
        </dgm:presLayoutVars>
      </dgm:prSet>
      <dgm:spPr/>
    </dgm:pt>
    <dgm:pt modelId="{0C51D31C-5244-49B3-BCCA-9B5C6032B710}" type="pres">
      <dgm:prSet presAssocID="{8F3FF2E7-074E-48C7-B03E-365DEE2F0448}" presName="arrow" presStyleLbl="node1" presStyleIdx="3" presStyleCnt="4" custRadScaleRad="156224">
        <dgm:presLayoutVars>
          <dgm:bulletEnabled val="1"/>
        </dgm:presLayoutVars>
      </dgm:prSet>
      <dgm:spPr/>
    </dgm:pt>
  </dgm:ptLst>
  <dgm:cxnLst>
    <dgm:cxn modelId="{E8DF4E17-05CC-4040-B2AD-5D52E40BFD96}" srcId="{4CE9A666-6F44-4D4F-A289-D58D11653642}" destId="{8F3FF2E7-074E-48C7-B03E-365DEE2F0448}" srcOrd="3" destOrd="0" parTransId="{87848610-829D-4BDC-9DF8-273F80B5FDAC}" sibTransId="{FB1D785B-63EA-4BB2-8488-8AF43EEAB709}"/>
    <dgm:cxn modelId="{17B82924-CE5C-444C-BD8A-D880DA1F667E}" type="presOf" srcId="{8F3FF2E7-074E-48C7-B03E-365DEE2F0448}" destId="{0C51D31C-5244-49B3-BCCA-9B5C6032B710}" srcOrd="0" destOrd="0" presId="urn:microsoft.com/office/officeart/2005/8/layout/arrow5"/>
    <dgm:cxn modelId="{094E7F2A-EC49-435B-921A-27F7BAF58D97}" type="presOf" srcId="{A5C689DA-90A1-44C4-B45A-21356ABF1F07}" destId="{34B135AD-6A69-41B3-B058-D3DDFDF1F95F}" srcOrd="0" destOrd="0" presId="urn:microsoft.com/office/officeart/2005/8/layout/arrow5"/>
    <dgm:cxn modelId="{9F321E76-9701-46D8-8273-08FE19EBA624}" type="presOf" srcId="{4CE9A666-6F44-4D4F-A289-D58D11653642}" destId="{DCCA7F5C-61E6-4B52-B240-48F3E67A15F1}" srcOrd="0" destOrd="0" presId="urn:microsoft.com/office/officeart/2005/8/layout/arrow5"/>
    <dgm:cxn modelId="{5ED7D998-3C09-4E25-A23F-6DC98E7BF7CC}" type="presOf" srcId="{7AE2D6F7-D410-4D04-9587-1BAC68408A4D}" destId="{B5E754C9-7970-4A0D-B554-3D4D35B54AD5}" srcOrd="0" destOrd="0" presId="urn:microsoft.com/office/officeart/2005/8/layout/arrow5"/>
    <dgm:cxn modelId="{0AF786A0-2D72-415F-B88E-69871E19E4E0}" srcId="{4CE9A666-6F44-4D4F-A289-D58D11653642}" destId="{7AE2D6F7-D410-4D04-9587-1BAC68408A4D}" srcOrd="1" destOrd="0" parTransId="{369F090F-FD5F-4FEE-9CA0-43F4BDBC9B5C}" sibTransId="{4CF80F7A-81BD-43FD-B082-E4D26B5AC4A8}"/>
    <dgm:cxn modelId="{C74F41D0-56CD-4D6C-AD94-31CC06711E9F}" type="presOf" srcId="{52C10C3F-3109-47B2-B4FF-6A1B9DA2BC54}" destId="{192B1D62-0753-4322-81AA-A1E961392660}" srcOrd="0" destOrd="0" presId="urn:microsoft.com/office/officeart/2005/8/layout/arrow5"/>
    <dgm:cxn modelId="{5F3A3BE2-F5C5-45A8-90B0-4FBDEF2EFD38}" srcId="{4CE9A666-6F44-4D4F-A289-D58D11653642}" destId="{A5C689DA-90A1-44C4-B45A-21356ABF1F07}" srcOrd="2" destOrd="0" parTransId="{78FE292F-3F65-485D-89EB-792025587B4A}" sibTransId="{56D3F609-C975-4081-B9F9-C96BF2DB24E7}"/>
    <dgm:cxn modelId="{2C326FF6-24BC-42CB-B6C7-0C8B1FB2BD91}" srcId="{4CE9A666-6F44-4D4F-A289-D58D11653642}" destId="{52C10C3F-3109-47B2-B4FF-6A1B9DA2BC54}" srcOrd="0" destOrd="0" parTransId="{1C9CB70D-221D-4A39-92B3-45D605C42D55}" sibTransId="{144FD6C5-F138-47BE-9BA4-59FFB452E1F2}"/>
    <dgm:cxn modelId="{8FD5EC75-3A8E-43ED-8A76-4052C2D0AC67}" type="presParOf" srcId="{DCCA7F5C-61E6-4B52-B240-48F3E67A15F1}" destId="{192B1D62-0753-4322-81AA-A1E961392660}" srcOrd="0" destOrd="0" presId="urn:microsoft.com/office/officeart/2005/8/layout/arrow5"/>
    <dgm:cxn modelId="{DE7AE803-87F7-446F-8069-685A5ABFC4B1}" type="presParOf" srcId="{DCCA7F5C-61E6-4B52-B240-48F3E67A15F1}" destId="{B5E754C9-7970-4A0D-B554-3D4D35B54AD5}" srcOrd="1" destOrd="0" presId="urn:microsoft.com/office/officeart/2005/8/layout/arrow5"/>
    <dgm:cxn modelId="{6E7D5CF0-7417-4D94-AA75-24BB901F1E67}" type="presParOf" srcId="{DCCA7F5C-61E6-4B52-B240-48F3E67A15F1}" destId="{34B135AD-6A69-41B3-B058-D3DDFDF1F95F}" srcOrd="2" destOrd="0" presId="urn:microsoft.com/office/officeart/2005/8/layout/arrow5"/>
    <dgm:cxn modelId="{FF3EB6B6-6348-44F9-9EEC-C3746CC25684}" type="presParOf" srcId="{DCCA7F5C-61E6-4B52-B240-48F3E67A15F1}" destId="{0C51D31C-5244-49B3-BCCA-9B5C6032B710}" srcOrd="3" destOrd="0" presId="urn:microsoft.com/office/officeart/2005/8/layout/arrow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ACE098-3807-4234-9766-45A8ED4E87DF}">
      <dsp:nvSpPr>
        <dsp:cNvPr id="0" name=""/>
        <dsp:cNvSpPr/>
      </dsp:nvSpPr>
      <dsp:spPr>
        <a:xfrm>
          <a:off x="3847258" y="4829"/>
          <a:ext cx="1641639" cy="1641613"/>
        </a:xfrm>
        <a:prstGeom prst="donut">
          <a:avLst>
            <a:gd name="adj" fmla="val 110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560ADAE-F246-4800-94AB-CC06E1D04BF9}">
      <dsp:nvSpPr>
        <dsp:cNvPr id="0" name=""/>
        <dsp:cNvSpPr/>
      </dsp:nvSpPr>
      <dsp:spPr>
        <a:xfrm>
          <a:off x="1873006" y="111321"/>
          <a:ext cx="2018877" cy="1526675"/>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45000" r="-4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196A176-8BB9-4B38-9FA0-EBC2F817242C}">
      <dsp:nvSpPr>
        <dsp:cNvPr id="0" name=""/>
        <dsp:cNvSpPr/>
      </dsp:nvSpPr>
      <dsp:spPr>
        <a:xfrm>
          <a:off x="4027887" y="185455"/>
          <a:ext cx="1280381" cy="1280361"/>
        </a:xfrm>
        <a:prstGeom prst="ellipse">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r>
            <a:rPr lang="es-ES" sz="1000" b="1" kern="1200" dirty="0"/>
            <a:t>Deliverable-2.1-the-First-case-study</a:t>
          </a:r>
          <a:endParaRPr lang="de-CH" sz="1000" kern="1200" dirty="0"/>
        </a:p>
      </dsp:txBody>
      <dsp:txXfrm>
        <a:off x="4215394" y="372960"/>
        <a:ext cx="905367" cy="905351"/>
      </dsp:txXfrm>
    </dsp:sp>
    <dsp:sp modelId="{DE78F64B-5084-4EBC-A059-C57409FE538F}">
      <dsp:nvSpPr>
        <dsp:cNvPr id="0" name=""/>
        <dsp:cNvSpPr/>
      </dsp:nvSpPr>
      <dsp:spPr>
        <a:xfrm>
          <a:off x="4504883" y="1891235"/>
          <a:ext cx="326390" cy="326390"/>
        </a:xfrm>
        <a:prstGeom prst="flowChartConnector">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EC3D734-3F54-4213-8F8D-6812E32C5031}">
      <dsp:nvSpPr>
        <dsp:cNvPr id="0" name=""/>
        <dsp:cNvSpPr/>
      </dsp:nvSpPr>
      <dsp:spPr>
        <a:xfrm>
          <a:off x="3666645" y="2462419"/>
          <a:ext cx="1641639" cy="1641613"/>
        </a:xfrm>
        <a:prstGeom prst="donut">
          <a:avLst>
            <a:gd name="adj" fmla="val 110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D2459A5-F50E-4DEE-BA9F-519D3E8DAD79}">
      <dsp:nvSpPr>
        <dsp:cNvPr id="0" name=""/>
        <dsp:cNvSpPr/>
      </dsp:nvSpPr>
      <dsp:spPr>
        <a:xfrm>
          <a:off x="4992791" y="2519890"/>
          <a:ext cx="2018877" cy="1526675"/>
        </a:xfrm>
        <a:prstGeom prst="rect">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9000" r="-1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ECAD40D-18C4-4896-B906-FEC9EDC5C3C7}">
      <dsp:nvSpPr>
        <dsp:cNvPr id="0" name=""/>
        <dsp:cNvSpPr/>
      </dsp:nvSpPr>
      <dsp:spPr>
        <a:xfrm>
          <a:off x="3841451" y="2643045"/>
          <a:ext cx="1280381" cy="1280361"/>
        </a:xfrm>
        <a:prstGeom prst="ellipse">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r>
            <a:rPr lang="en-US" sz="1000" b="1" kern="1200" dirty="0"/>
            <a:t>Domains DATABASE </a:t>
          </a:r>
          <a:r>
            <a:rPr lang="en-US" sz="1000" b="0" kern="1200" dirty="0"/>
            <a:t>(Systematization of variable and countries)</a:t>
          </a:r>
          <a:endParaRPr lang="de-CH" sz="1000" b="0" kern="1200" dirty="0"/>
        </a:p>
      </dsp:txBody>
      <dsp:txXfrm>
        <a:off x="4028958" y="2830550"/>
        <a:ext cx="905367" cy="905351"/>
      </dsp:txXfrm>
    </dsp:sp>
    <dsp:sp modelId="{9FEA122E-C065-4460-8ED6-502A39CD82DD}">
      <dsp:nvSpPr>
        <dsp:cNvPr id="0" name=""/>
        <dsp:cNvSpPr/>
      </dsp:nvSpPr>
      <dsp:spPr>
        <a:xfrm>
          <a:off x="4504883" y="4348825"/>
          <a:ext cx="326390" cy="326390"/>
        </a:xfrm>
        <a:prstGeom prst="flowChartConnector">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4BA0D3-0197-4C6F-8EFE-81D3F54DA95D}">
      <dsp:nvSpPr>
        <dsp:cNvPr id="0" name=""/>
        <dsp:cNvSpPr/>
      </dsp:nvSpPr>
      <dsp:spPr>
        <a:xfrm>
          <a:off x="3604903" y="4883204"/>
          <a:ext cx="1641639" cy="1641613"/>
        </a:xfrm>
        <a:prstGeom prst="donut">
          <a:avLst>
            <a:gd name="adj" fmla="val 110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7AC1CB6-F978-4F14-849A-C7F280DD5694}">
      <dsp:nvSpPr>
        <dsp:cNvPr id="0" name=""/>
        <dsp:cNvSpPr/>
      </dsp:nvSpPr>
      <dsp:spPr>
        <a:xfrm>
          <a:off x="1826006" y="4985678"/>
          <a:ext cx="2018877" cy="1526675"/>
        </a:xfrm>
        <a:prstGeom prst="rect">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21000" r="-2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E17ACAB-22C4-4963-83AC-AB383F8C4E07}">
      <dsp:nvSpPr>
        <dsp:cNvPr id="0" name=""/>
        <dsp:cNvSpPr/>
      </dsp:nvSpPr>
      <dsp:spPr>
        <a:xfrm>
          <a:off x="3788110" y="5062608"/>
          <a:ext cx="1280381" cy="1280361"/>
        </a:xfrm>
        <a:prstGeom prst="ellipse">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r>
            <a:rPr lang="en-US" sz="1000" b="1" kern="1200" dirty="0"/>
            <a:t>Bibliographical database</a:t>
          </a:r>
          <a:endParaRPr lang="de-CH" sz="1000" b="1" kern="1200" dirty="0"/>
        </a:p>
      </dsp:txBody>
      <dsp:txXfrm>
        <a:off x="3975617" y="5250113"/>
        <a:ext cx="905367" cy="90535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2B1D62-0753-4322-81AA-A1E961392660}">
      <dsp:nvSpPr>
        <dsp:cNvPr id="0" name=""/>
        <dsp:cNvSpPr/>
      </dsp:nvSpPr>
      <dsp:spPr>
        <a:xfrm>
          <a:off x="4838402" y="1038"/>
          <a:ext cx="2515195" cy="2515195"/>
        </a:xfrm>
        <a:prstGeom prst="downArrow">
          <a:avLst>
            <a:gd name="adj1" fmla="val 50000"/>
            <a:gd name="adj2" fmla="val 35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b="1" i="0" kern="1200" dirty="0">
              <a:solidFill>
                <a:srgbClr val="FFFF00"/>
              </a:solidFill>
            </a:rPr>
            <a:t>Diversity in Media Monitoring</a:t>
          </a:r>
          <a:r>
            <a:rPr lang="en-US" sz="1100" b="0" i="0" kern="1200" dirty="0"/>
            <a:t>: Acknowledges varied media monitoring capabilities across EU nations, with distinct </a:t>
          </a:r>
          <a:r>
            <a:rPr lang="en-US" sz="1100" b="0" i="0" kern="1200" dirty="0">
              <a:solidFill>
                <a:schemeClr val="tx1"/>
              </a:solidFill>
              <a:highlight>
                <a:srgbClr val="FFFF00"/>
              </a:highlight>
            </a:rPr>
            <a:t>differences between Western democracies and post-Soviet countries</a:t>
          </a:r>
          <a:r>
            <a:rPr lang="en-US" sz="1100" b="0" i="0" kern="1200" dirty="0"/>
            <a:t>. </a:t>
          </a:r>
          <a:endParaRPr lang="en-US" sz="1100" kern="1200" dirty="0"/>
        </a:p>
      </dsp:txBody>
      <dsp:txXfrm>
        <a:off x="5467201" y="1038"/>
        <a:ext cx="1257597" cy="2075036"/>
      </dsp:txXfrm>
    </dsp:sp>
    <dsp:sp modelId="{B5E754C9-7970-4A0D-B554-3D4D35B54AD5}">
      <dsp:nvSpPr>
        <dsp:cNvPr id="0" name=""/>
        <dsp:cNvSpPr/>
      </dsp:nvSpPr>
      <dsp:spPr>
        <a:xfrm rot="5400000">
          <a:off x="7637655" y="1895177"/>
          <a:ext cx="2515195" cy="2515195"/>
        </a:xfrm>
        <a:prstGeom prst="downArrow">
          <a:avLst>
            <a:gd name="adj1" fmla="val 50000"/>
            <a:gd name="adj2" fmla="val 35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b="1" i="0" kern="1200" dirty="0">
              <a:solidFill>
                <a:srgbClr val="FFFF00"/>
              </a:solidFill>
            </a:rPr>
            <a:t>Balancing Risks and Opportunities</a:t>
          </a:r>
          <a:r>
            <a:rPr lang="en-US" sz="1100" b="0" i="0" kern="1200" dirty="0"/>
            <a:t>: Stresses the need for a </a:t>
          </a:r>
          <a:r>
            <a:rPr lang="en-US" sz="1100" b="0" i="0" kern="1200" dirty="0">
              <a:solidFill>
                <a:schemeClr val="tx1"/>
              </a:solidFill>
              <a:highlight>
                <a:srgbClr val="FFFF00"/>
              </a:highlight>
            </a:rPr>
            <a:t>balanced approach in media governance</a:t>
          </a:r>
          <a:r>
            <a:rPr lang="en-US" sz="1100" b="0" i="0" kern="1200" dirty="0"/>
            <a:t>, considering both risks and opportunities. </a:t>
          </a:r>
          <a:endParaRPr lang="en-US" sz="1100" kern="1200" dirty="0"/>
        </a:p>
      </dsp:txBody>
      <dsp:txXfrm rot="-5400000">
        <a:off x="8077815" y="2523976"/>
        <a:ext cx="2075036" cy="1257597"/>
      </dsp:txXfrm>
    </dsp:sp>
    <dsp:sp modelId="{34B135AD-6A69-41B3-B058-D3DDFDF1F95F}">
      <dsp:nvSpPr>
        <dsp:cNvPr id="0" name=""/>
        <dsp:cNvSpPr/>
      </dsp:nvSpPr>
      <dsp:spPr>
        <a:xfrm rot="10800000">
          <a:off x="4838402" y="3789316"/>
          <a:ext cx="2515195" cy="2515195"/>
        </a:xfrm>
        <a:prstGeom prst="downArrow">
          <a:avLst>
            <a:gd name="adj1" fmla="val 50000"/>
            <a:gd name="adj2" fmla="val 35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b="1" i="0" kern="1200" dirty="0">
              <a:solidFill>
                <a:srgbClr val="FFFF00"/>
              </a:solidFill>
            </a:rPr>
            <a:t>Strategic Approaches</a:t>
          </a:r>
          <a:r>
            <a:rPr lang="en-US" sz="1100" b="0" i="0" kern="1200" dirty="0"/>
            <a:t>: Suggests strategies like </a:t>
          </a:r>
          <a:r>
            <a:rPr lang="en-US" sz="1100" b="0" i="0" kern="1200" dirty="0">
              <a:solidFill>
                <a:schemeClr val="tx1"/>
              </a:solidFill>
              <a:highlight>
                <a:srgbClr val="FFFF00"/>
              </a:highlight>
            </a:rPr>
            <a:t>network-based policy </a:t>
          </a:r>
          <a:r>
            <a:rPr lang="en-US" sz="1100" b="0" i="0" kern="1200" dirty="0"/>
            <a:t>financing, addressing information overload, and </a:t>
          </a:r>
          <a:r>
            <a:rPr lang="en-US" sz="1100" b="0" i="0" kern="1200" dirty="0">
              <a:solidFill>
                <a:schemeClr val="tx1"/>
              </a:solidFill>
              <a:highlight>
                <a:srgbClr val="FFFF00"/>
              </a:highlight>
            </a:rPr>
            <a:t>regular data collection </a:t>
          </a:r>
          <a:r>
            <a:rPr lang="en-US" sz="1100" b="0" i="0" kern="1200" dirty="0"/>
            <a:t>mechanisms. </a:t>
          </a:r>
          <a:endParaRPr lang="en-US" sz="1100" kern="1200" dirty="0"/>
        </a:p>
      </dsp:txBody>
      <dsp:txXfrm rot="10800000">
        <a:off x="5467201" y="4229475"/>
        <a:ext cx="1257597" cy="2075036"/>
      </dsp:txXfrm>
    </dsp:sp>
    <dsp:sp modelId="{0C51D31C-5244-49B3-BCCA-9B5C6032B710}">
      <dsp:nvSpPr>
        <dsp:cNvPr id="0" name=""/>
        <dsp:cNvSpPr/>
      </dsp:nvSpPr>
      <dsp:spPr>
        <a:xfrm rot="16200000">
          <a:off x="1879302" y="1895177"/>
          <a:ext cx="2515195" cy="2515195"/>
        </a:xfrm>
        <a:prstGeom prst="downArrow">
          <a:avLst>
            <a:gd name="adj1" fmla="val 50000"/>
            <a:gd name="adj2" fmla="val 35000"/>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78232" tIns="78232" rIns="78232" bIns="78232" numCol="1" spcCol="1270" anchor="ctr" anchorCtr="0">
          <a:noAutofit/>
        </a:bodyPr>
        <a:lstStyle/>
        <a:p>
          <a:pPr marL="0" lvl="0" indent="0" algn="ctr" defTabSz="488950">
            <a:lnSpc>
              <a:spcPct val="90000"/>
            </a:lnSpc>
            <a:spcBef>
              <a:spcPct val="0"/>
            </a:spcBef>
            <a:spcAft>
              <a:spcPct val="35000"/>
            </a:spcAft>
            <a:buNone/>
          </a:pPr>
          <a:r>
            <a:rPr lang="en-US" sz="1100" b="1" i="0" kern="1200" dirty="0">
              <a:solidFill>
                <a:srgbClr val="FFFF00"/>
              </a:solidFill>
            </a:rPr>
            <a:t>Wisdom-based Media Governance</a:t>
          </a:r>
          <a:r>
            <a:rPr lang="en-US" sz="1100" b="0" i="0" kern="1200" dirty="0"/>
            <a:t>: Advocates for a </a:t>
          </a:r>
          <a:r>
            <a:rPr lang="en-US" sz="1100" b="0" i="0" kern="1200" dirty="0">
              <a:solidFill>
                <a:schemeClr val="tx1"/>
              </a:solidFill>
              <a:highlight>
                <a:srgbClr val="FFFF00"/>
              </a:highlight>
            </a:rPr>
            <a:t>governance model based on cooperation</a:t>
          </a:r>
          <a:r>
            <a:rPr lang="en-US" sz="1100" b="0" i="0" kern="1200" dirty="0"/>
            <a:t>, mutual learning, and a transparent, accountable, </a:t>
          </a:r>
          <a:r>
            <a:rPr lang="en-US" sz="1100" b="0" i="0" kern="1200" dirty="0">
              <a:solidFill>
                <a:schemeClr val="tx1"/>
              </a:solidFill>
              <a:highlight>
                <a:srgbClr val="FFFF00"/>
              </a:highlight>
            </a:rPr>
            <a:t>wisdom-driven</a:t>
          </a:r>
          <a:r>
            <a:rPr lang="en-US" sz="1100" b="0" i="0" kern="1200" dirty="0"/>
            <a:t> media landscape.</a:t>
          </a:r>
          <a:endParaRPr lang="en-US" sz="1100" kern="1200" dirty="0"/>
        </a:p>
      </dsp:txBody>
      <dsp:txXfrm rot="5400000">
        <a:off x="1879303" y="2523976"/>
        <a:ext cx="2075036" cy="1257597"/>
      </dsp:txXfrm>
    </dsp:sp>
  </dsp:spTree>
</dsp:drawing>
</file>

<file path=ppt/diagrams/layout1.xml><?xml version="1.0" encoding="utf-8"?>
<dgm:layoutDef xmlns:dgm="http://schemas.openxmlformats.org/drawingml/2006/diagram" xmlns:a="http://schemas.openxmlformats.org/drawingml/2006/main" uniqueId="urn:microsoft.com/office/officeart/2008/layout/AlternatingPictureCircles">
  <dgm:title val=""/>
  <dgm:desc val=""/>
  <dgm:catLst>
    <dgm:cat type="picture" pri="17000"/>
    <dgm:cat type="pictureconvert" pri="17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3" destOrd="0"/>
      </dgm:cxnLst>
      <dgm:bg/>
      <dgm:whole/>
    </dgm:dataModel>
  </dgm:clrData>
  <dgm:layoutNode name="Name0">
    <dgm:varLst>
      <dgm:chMax/>
      <dgm:chPref/>
      <dgm:dir/>
    </dgm:varLst>
    <dgm:alg type="lin">
      <dgm:param type="linDir" val="fromT"/>
      <dgm:param type="fallback" val="2D"/>
      <dgm:param type="horzAlign" val="ctr"/>
      <dgm:param type="nodeVertAlign" val="t"/>
    </dgm:alg>
    <dgm:shape xmlns:r="http://schemas.openxmlformats.org/officeDocument/2006/relationships" r:blip="">
      <dgm:adjLst/>
    </dgm:shape>
    <dgm:choose name="Name1">
      <dgm:if name="Name2" axis="ch" ptType="node" func="cnt" op="gte" val="2">
        <dgm:constrLst>
          <dgm:constr type="primFontSz" for="des" ptType="node" op="equ" val="65"/>
          <dgm:constr type="w" for="ch" forName="composite" refType="h" refFor="ch" refForName="composite" fact="2.9499"/>
          <dgm:constr type="h" for="ch" forName="composite" refType="h"/>
          <dgm:constr type="h" for="ch" forName="ConnectorComposite" refType="w" refFor="ch" refForName="composite" op="equ" fact="0.1685"/>
          <dgm:constr type="w" for="ch" forName="ConnectorComposite" refType="h" refFor="ch" refForName="ConnectorComposite" op="equ"/>
        </dgm:constrLst>
      </dgm:if>
      <dgm:else name="Name3">
        <dgm:constrLst>
          <dgm:constr type="primFontSz" for="des" ptType="node" op="equ" val="65"/>
          <dgm:constr type="w" for="ch" forName="composite" refType="h" refFor="ch" refForName="composite" fact="1.9752"/>
          <dgm:constr type="h" for="ch" forName="composite" refType="h"/>
          <dgm:constr type="h" for="ch" forName="ConnectorComposite" refType="w" refFor="ch" refForName="composite" op="equ" fact="0.1685"/>
          <dgm:constr type="w" for="ch" forName="ConnectorComposite" refType="h" refFor="ch" refForName="ConnectorComposite" op="equ"/>
        </dgm:constrLst>
      </dgm:else>
    </dgm:choose>
    <dgm:forEach name="nodesForEach" axis="ch" ptType="node">
      <dgm:layoutNode name="composite">
        <dgm:alg type="composite"/>
        <dgm:shape xmlns:r="http://schemas.openxmlformats.org/officeDocument/2006/relationships" r:blip="">
          <dgm:adjLst/>
        </dgm:shape>
        <dgm:choose name="Name4">
          <dgm:if name="Name5" axis="precedSib" ptType="sibTrans" func="cnt" op="lte" val="0">
            <dgm:choose name="Name6">
              <dgm:if name="Name7" axis="followSib" ptType="sibTrans" func="cnt" op="lte" val="0">
                <dgm:choose name="Name8">
                  <dgm:if name="Name9" func="var" arg="dir" op="equ" val="norm">
                    <dgm:constrLst>
                      <dgm:constr type="l" for="ch" forName="Accent" refType="w" fact="0.4937"/>
                      <dgm:constr type="t" for="ch" forName="Accent" refType="h" fact="0"/>
                      <dgm:constr type="h" for="ch" forName="Accent" refType="w" refFor="ch" refForName="Accent"/>
                      <dgm:constr type="w" for="ch" forName="Accent" refType="w" fact="0.5063"/>
                      <dgm:constr type="l" for="ch" forName="Parent" refType="w" fact="0.5494"/>
                      <dgm:constr type="t" for="ch" forName="Parent" refType="h" fact="0.11"/>
                      <dgm:constr type="h" for="ch" forName="Parent" refType="w" refFor="ch" refForName="Parent"/>
                      <dgm:constr type="w" for="ch" forName="Parent" refType="w" fact="0.3949"/>
                      <dgm:constr type="l" for="ch" forName="Image" refType="w" fact="0"/>
                      <dgm:constr type="t" for="ch" forName="Image" refType="h" fact="0.035"/>
                      <dgm:constr type="h" for="ch" forName="Image" refType="h" fact="0.93"/>
                      <dgm:constr type="w" for="ch" forName="Image" refType="w" fact="0.6227"/>
                    </dgm:constrLst>
                  </dgm:if>
                  <dgm:else name="Name10">
                    <dgm:constrLst>
                      <dgm:constr type="l" for="ch" forName="Accent" refType="w" fact="0"/>
                      <dgm:constr type="t" for="ch" forName="Accent" refType="h" fact="0"/>
                      <dgm:constr type="h" for="ch" forName="Accent" refType="w" refFor="ch" refForName="Accent"/>
                      <dgm:constr type="w" for="ch" forName="Accent" refType="w" fact="0.5063"/>
                      <dgm:constr type="l" for="ch" forName="Parent" refType="w" fact="0.0557"/>
                      <dgm:constr type="t" for="ch" forName="Parent" refType="h" fact="0.11"/>
                      <dgm:constr type="h" for="ch" forName="Parent" refType="w" refFor="ch" refForName="Parent"/>
                      <dgm:constr type="w" for="ch" forName="Parent" refType="w" fact="0.3949"/>
                      <dgm:constr type="l" for="ch" forName="Image" refType="w" fact="0.3773"/>
                      <dgm:constr type="t" for="ch" forName="Image" refType="h" fact="0.035"/>
                      <dgm:constr type="h" for="ch" forName="Image" refType="h" fact="0.93"/>
                      <dgm:constr type="w" for="ch" forName="Image" refType="w" fact="0.6227"/>
                    </dgm:constrLst>
                  </dgm:else>
                </dgm:choose>
              </dgm:if>
              <dgm:else name="Name11">
                <dgm:choose name="Name12">
                  <dgm:if name="Name13" func="var" arg="dir" op="equ" val="norm">
                    <dgm:choose name="Name14">
                      <dgm:if name="Name15" axis="self" ptType="node" func="posOdd" op="equ" val="1">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l" for="ch" forName="Image" refType="w" fact="0"/>
                          <dgm:constr type="t" for="ch" forName="Image" refType="h" fact="0.035"/>
                          <dgm:constr type="h" for="ch" forName="Image" refType="h" fact="0.93"/>
                          <dgm:constr type="w" for="ch" forName="Image" refType="w" fact="0.4169"/>
                          <dgm:constr type="r" for="ch" forName="Space" refType="w"/>
                          <dgm:constr type="t" for="ch" forName="Space" refType="h" fact="0"/>
                          <dgm:constr type="h" for="ch" forName="Space" refType="h"/>
                          <dgm:constr type="w" for="ch" forName="Space" refType="w" fact="0.3305"/>
                        </dgm:constrLst>
                      </dgm:if>
                      <dgm:else name="Name16">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r" for="ch" forName="Image" refType="w"/>
                          <dgm:constr type="t" for="ch" forName="Image" refType="h" fact="0.035"/>
                          <dgm:constr type="h" for="ch" forName="Image" refType="h" fact="0.93"/>
                          <dgm:constr type="w" for="ch" forName="Image" refType="w" fact="0.4169"/>
                          <dgm:constr type="l" for="ch" forName="Space" refType="w" fact="0"/>
                          <dgm:constr type="t" for="ch" forName="Space" refType="h" fact="0"/>
                          <dgm:constr type="h" for="ch" forName="Space" refType="h"/>
                          <dgm:constr type="w" for="ch" forName="Space" refType="w" fact="0.3305"/>
                        </dgm:constrLst>
                      </dgm:else>
                    </dgm:choose>
                  </dgm:if>
                  <dgm:else name="Name17">
                    <dgm:choose name="Name18">
                      <dgm:if name="Name19" axis="self" ptType="node" func="posOdd" op="equ" val="1">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r" for="ch" forName="Image" refType="w"/>
                          <dgm:constr type="t" for="ch" forName="Image" refType="h" fact="0.035"/>
                          <dgm:constr type="h" for="ch" forName="Image" refType="h" fact="0.93"/>
                          <dgm:constr type="w" for="ch" forName="Image" refType="w" fact="0.4169"/>
                          <dgm:constr type="l" for="ch" forName="Space" refType="w" fact="0"/>
                          <dgm:constr type="t" for="ch" forName="Space" refType="h" fact="0"/>
                          <dgm:constr type="h" for="ch" forName="Space" refType="h"/>
                          <dgm:constr type="w" for="ch" forName="Space" refType="w" fact="0.3305"/>
                        </dgm:constrLst>
                      </dgm:if>
                      <dgm:else name="Name20">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l" for="ch" forName="Image" refType="w" fact="0"/>
                          <dgm:constr type="t" for="ch" forName="Image" refType="h" fact="0.035"/>
                          <dgm:constr type="h" for="ch" forName="Image" refType="h" fact="0.93"/>
                          <dgm:constr type="w" for="ch" forName="Image" refType="w" fact="0.4169"/>
                          <dgm:constr type="r" for="ch" forName="Space" refType="w"/>
                          <dgm:constr type="t" for="ch" forName="Space" refType="h" fact="0"/>
                          <dgm:constr type="h" for="ch" forName="Space" refType="h"/>
                          <dgm:constr type="w" for="ch" forName="Space" refType="w" fact="0.3305"/>
                        </dgm:constrLst>
                      </dgm:else>
                    </dgm:choose>
                  </dgm:else>
                </dgm:choose>
              </dgm:else>
            </dgm:choose>
          </dgm:if>
          <dgm:else name="Name21">
            <dgm:choose name="Name22">
              <dgm:if name="Name23" func="var" arg="dir" op="equ" val="norm">
                <dgm:choose name="Name24">
                  <dgm:if name="Name25" axis="self" ptType="node" func="posOdd" op="equ" val="1">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l" for="ch" forName="Image" refType="w" fact="0"/>
                      <dgm:constr type="t" for="ch" forName="Image" refType="h" fact="0.035"/>
                      <dgm:constr type="h" for="ch" forName="Image" refType="h" fact="0.93"/>
                      <dgm:constr type="w" for="ch" forName="Image" refType="w" fact="0.4169"/>
                      <dgm:constr type="r" for="ch" forName="Space" refType="w"/>
                      <dgm:constr type="t" for="ch" forName="Space" refType="h" fact="0"/>
                      <dgm:constr type="h" for="ch" forName="Space" refType="h"/>
                      <dgm:constr type="w" for="ch" forName="Space" refType="w" fact="0.3305"/>
                    </dgm:constrLst>
                  </dgm:if>
                  <dgm:else name="Name26">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r" for="ch" forName="Image" refType="w"/>
                      <dgm:constr type="t" for="ch" forName="Image" refType="h" fact="0.035"/>
                      <dgm:constr type="h" for="ch" forName="Image" refType="h" fact="0.93"/>
                      <dgm:constr type="w" for="ch" forName="Image" refType="w" fact="0.4169"/>
                      <dgm:constr type="l" for="ch" forName="Space" refType="w" fact="0"/>
                      <dgm:constr type="t" for="ch" forName="Space" refType="h" fact="0"/>
                      <dgm:constr type="h" for="ch" forName="Space" refType="h"/>
                      <dgm:constr type="w" for="ch" forName="Space" refType="w" fact="0.3305"/>
                    </dgm:constrLst>
                  </dgm:else>
                </dgm:choose>
              </dgm:if>
              <dgm:else name="Name27">
                <dgm:choose name="Name28">
                  <dgm:if name="Name29" axis="self" ptType="node" func="posOdd" op="equ" val="1">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r" for="ch" forName="Image" refType="w"/>
                      <dgm:constr type="t" for="ch" forName="Image" refType="h" fact="0.035"/>
                      <dgm:constr type="h" for="ch" forName="Image" refType="h" fact="0.93"/>
                      <dgm:constr type="w" for="ch" forName="Image" refType="w" fact="0.4169"/>
                      <dgm:constr type="l" for="ch" forName="Space" refType="w" fact="0"/>
                      <dgm:constr type="t" for="ch" forName="Space" refType="h" fact="0"/>
                      <dgm:constr type="h" for="ch" forName="Space" refType="h"/>
                      <dgm:constr type="w" for="ch" forName="Space" refType="w" fact="0.3305"/>
                    </dgm:constrLst>
                  </dgm:if>
                  <dgm:else name="Name30">
                    <dgm:constrLst>
                      <dgm:constr type="l" for="ch" forName="Accent" refType="w" fact="0.3305"/>
                      <dgm:constr type="t" for="ch" forName="Accent" refType="w" fact="0"/>
                      <dgm:constr type="h" for="ch" forName="Accent" refType="w" refFor="ch" refForName="Accent"/>
                      <dgm:constr type="w" for="ch" forName="Accent" refType="w" fact="0.339"/>
                      <dgm:constr type="l" for="ch" forName="Parent" refType="w" fact="0.3678"/>
                      <dgm:constr type="t" for="ch" forName="Parent" refType="w" fact="0.0373"/>
                      <dgm:constr type="h" for="ch" forName="Parent" refType="w" refFor="ch" refForName="Parent"/>
                      <dgm:constr type="w" for="ch" forName="Parent" refType="w" fact="0.2644"/>
                      <dgm:constr type="l" for="ch" forName="Image" refType="w" fact="0"/>
                      <dgm:constr type="t" for="ch" forName="Image" refType="h" fact="0.035"/>
                      <dgm:constr type="h" for="ch" forName="Image" refType="h" fact="0.93"/>
                      <dgm:constr type="w" for="ch" forName="Image" refType="w" fact="0.4169"/>
                      <dgm:constr type="r" for="ch" forName="Space" refType="w"/>
                      <dgm:constr type="t" for="ch" forName="Space" refType="h" fact="0"/>
                      <dgm:constr type="h" for="ch" forName="Space" refType="h"/>
                      <dgm:constr type="w" for="ch" forName="Space" refType="w" fact="0.3305"/>
                    </dgm:constrLst>
                  </dgm:else>
                </dgm:choose>
              </dgm:else>
            </dgm:choose>
          </dgm:else>
        </dgm:choose>
        <dgm:layoutNode name="Accent" styleLbl="alignNode1">
          <dgm:varLst>
            <dgm:chMax val="0"/>
            <dgm:chPref val="0"/>
          </dgm:varLst>
          <dgm:alg type="sp"/>
          <dgm:shape xmlns:r="http://schemas.openxmlformats.org/officeDocument/2006/relationships" type="donut" r:blip="">
            <dgm:adjLst>
              <dgm:adj idx="1" val="0.1101"/>
            </dgm:adjLst>
          </dgm:shape>
          <dgm:presOf/>
        </dgm:layoutNode>
        <dgm:layoutNode name="Image" styleLbl="bgImgPlace1">
          <dgm:varLst>
            <dgm:chMax val="0"/>
            <dgm:chPref val="0"/>
            <dgm:bulletEnabled val="1"/>
          </dgm:varLst>
          <dgm:alg type="sp"/>
          <dgm:shape xmlns:r="http://schemas.openxmlformats.org/officeDocument/2006/relationships" type="rect" r:blip="" blipPhldr="1">
            <dgm:adjLst/>
          </dgm:shape>
          <dgm:presOf/>
        </dgm:layoutNode>
        <dgm:layoutNode name="Parent" styleLbl="fgAccFollowNode1">
          <dgm:varLst>
            <dgm:chMax val="0"/>
            <dgm:chPref val="0"/>
            <dgm:bulletEnabled val="1"/>
          </dgm:varLst>
          <dgm:alg type="tx">
            <dgm:param type="txAnchorVertCh" val="mid"/>
          </dgm:alg>
          <dgm:shape xmlns:r="http://schemas.openxmlformats.org/officeDocument/2006/relationships" type="ellipse" r:blip="">
            <dgm:adjLst/>
          </dgm:shape>
          <dgm:presOf axis="desOrSelf" ptType="node"/>
          <dgm:constrLst>
            <dgm:constr type="lMarg" refType="primFontSz" fact="0"/>
            <dgm:constr type="rMarg" refType="primFontSz" fact="0"/>
            <dgm:constr type="tMarg" refType="primFontSz" fact="0"/>
            <dgm:constr type="bMarg" refType="primFontSz" fact="0"/>
          </dgm:constrLst>
          <dgm:ruleLst>
            <dgm:rule type="primFontSz" val="5" fact="NaN" max="NaN"/>
          </dgm:ruleLst>
        </dgm:layoutNode>
        <dgm:layoutNode name="Space">
          <dgm:varLst>
            <dgm:chMax val="0"/>
            <dgm:chPref val="0"/>
          </dgm:varLst>
          <dgm:alg type="sp"/>
          <dgm:shape xmlns:r="http://schemas.openxmlformats.org/officeDocument/2006/relationships" r:blip="">
            <dgm:adjLst/>
          </dgm:shape>
          <dgm:presOf/>
        </dgm:layoutNode>
      </dgm:layoutNode>
      <dgm:forEach name="Name31" axis="followSib" ptType="sibTrans" cnt="1">
        <dgm:layoutNode name="ConnectorComposite">
          <dgm:alg type="composite">
            <dgm:param type="ar" val=".4"/>
          </dgm:alg>
          <dgm:shape xmlns:r="http://schemas.openxmlformats.org/officeDocument/2006/relationships" r:blip="">
            <dgm:adjLst/>
          </dgm:shape>
          <dgm:constrLst>
            <dgm:constr type="l" for="ch" forName="TopSpacing" refType="w" fact="0"/>
            <dgm:constr type="t" for="ch" forName="TopSpacing" refType="h" fact="0"/>
            <dgm:constr type="h" for="ch" forName="TopSpacing" refType="h" fact="0.3"/>
            <dgm:constr type="w" for="ch" forName="TopSpacing" refType="w"/>
            <dgm:constr type="l" for="ch" forName="Connector" refType="w" fact="0"/>
            <dgm:constr type="t" for="ch" forName="Connector" refType="h" fact="0.3"/>
            <dgm:constr type="h" for="ch" forName="Connector" refType="h" fact="0.4"/>
            <dgm:constr type="w" for="ch" forName="Connector" refType="h" refFor="ch" refForName="Connector"/>
            <dgm:constr type="l" for="ch" forName="BottomSpacing" refType="w" fact="0"/>
            <dgm:constr type="t" for="ch" forName="BottomSpacing" refType="h" fact="0.7"/>
            <dgm:constr type="h" for="ch" forName="BottomSpacing" refType="h" fact="0.3"/>
            <dgm:constr type="w" for="ch" forName="BottomSpacing" refType="w"/>
          </dgm:constrLst>
          <dgm:layoutNode name="TopSpacing">
            <dgm:alg type="sp"/>
            <dgm:shape xmlns:r="http://schemas.openxmlformats.org/officeDocument/2006/relationships" r:blip="">
              <dgm:adjLst/>
            </dgm:shape>
          </dgm:layoutNode>
          <dgm:layoutNode name="Connector" styleLbl="alignNode1">
            <dgm:alg type="sp"/>
            <dgm:shape xmlns:r="http://schemas.openxmlformats.org/officeDocument/2006/relationships" type="flowChartConnector" r:blip="">
              <dgm:adjLst/>
            </dgm:shape>
            <dgm:presOf/>
          </dgm:layoutNode>
          <dgm:layoutNode name="BottomSpacing">
            <dgm:alg type="sp"/>
            <dgm:shape xmlns:r="http://schemas.openxmlformats.org/officeDocument/2006/relationships" r:blip="">
              <dgm:adjLst/>
            </dgm:shape>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CH"/>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609C8F-023E-46B3-B8AA-E981C056BD79}" type="datetimeFigureOut">
              <a:rPr lang="de-CH" smtClean="0"/>
              <a:t>25.01.2024</a:t>
            </a:fld>
            <a:endParaRPr lang="de-CH"/>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CH"/>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CH"/>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100665-D678-4D8A-8709-04EAE88F50BD}" type="slidenum">
              <a:rPr lang="de-CH" smtClean="0"/>
              <a:t>‹Nr.›</a:t>
            </a:fld>
            <a:endParaRPr lang="de-CH"/>
          </a:p>
        </p:txBody>
      </p:sp>
    </p:spTree>
    <p:extLst>
      <p:ext uri="{BB962C8B-B14F-4D97-AF65-F5344CB8AC3E}">
        <p14:creationId xmlns:p14="http://schemas.microsoft.com/office/powerpoint/2010/main" val="35812184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5"/>
          </p:nvPr>
        </p:nvSpPr>
        <p:spPr/>
        <p:txBody>
          <a:bodyPr/>
          <a:lstStyle/>
          <a:p>
            <a:fld id="{BE100665-D678-4D8A-8709-04EAE88F50BD}" type="slidenum">
              <a:rPr lang="de-CH" smtClean="0"/>
              <a:t>8</a:t>
            </a:fld>
            <a:endParaRPr lang="de-CH"/>
          </a:p>
        </p:txBody>
      </p:sp>
    </p:spTree>
    <p:extLst>
      <p:ext uri="{BB962C8B-B14F-4D97-AF65-F5344CB8AC3E}">
        <p14:creationId xmlns:p14="http://schemas.microsoft.com/office/powerpoint/2010/main" val="9743660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52733-CC1A-4282-39F1-9AC47C08F2E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ABD4936-BE5C-374D-5793-03239C2FC7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1E40390-31B1-EFDE-9532-EBE73F423897}"/>
              </a:ext>
            </a:extLst>
          </p:cNvPr>
          <p:cNvSpPr>
            <a:spLocks noGrp="1"/>
          </p:cNvSpPr>
          <p:nvPr>
            <p:ph type="dt" sz="half" idx="10"/>
          </p:nvPr>
        </p:nvSpPr>
        <p:spPr/>
        <p:txBody>
          <a:bodyPr/>
          <a:lstStyle/>
          <a:p>
            <a:fld id="{D566D23C-C03A-4395-93A7-5C2A57386E5E}" type="datetimeFigureOut">
              <a:rPr lang="en-GB" smtClean="0"/>
              <a:t>25/01/2024</a:t>
            </a:fld>
            <a:endParaRPr lang="en-GB"/>
          </a:p>
        </p:txBody>
      </p:sp>
      <p:sp>
        <p:nvSpPr>
          <p:cNvPr id="5" name="Footer Placeholder 4">
            <a:extLst>
              <a:ext uri="{FF2B5EF4-FFF2-40B4-BE49-F238E27FC236}">
                <a16:creationId xmlns:a16="http://schemas.microsoft.com/office/drawing/2014/main" id="{7D442330-3BF3-6677-C11E-36C43E61B33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B1D19B3-D6DC-6BCB-ACEF-DCAB285ABA26}"/>
              </a:ext>
            </a:extLst>
          </p:cNvPr>
          <p:cNvSpPr>
            <a:spLocks noGrp="1"/>
          </p:cNvSpPr>
          <p:nvPr>
            <p:ph type="sldNum" sz="quarter" idx="12"/>
          </p:nvPr>
        </p:nvSpPr>
        <p:spPr/>
        <p:txBody>
          <a:bodyPr/>
          <a:lstStyle/>
          <a:p>
            <a:fld id="{0134AEA3-01EB-40F3-8F86-2928AC939ACD}" type="slidenum">
              <a:rPr lang="en-GB" smtClean="0"/>
              <a:t>‹Nr.›</a:t>
            </a:fld>
            <a:endParaRPr lang="en-GB"/>
          </a:p>
        </p:txBody>
      </p:sp>
    </p:spTree>
    <p:extLst>
      <p:ext uri="{BB962C8B-B14F-4D97-AF65-F5344CB8AC3E}">
        <p14:creationId xmlns:p14="http://schemas.microsoft.com/office/powerpoint/2010/main" val="3292623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D7916-87CA-4CAC-459C-96B6827FC68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CE33177-A76F-42D2-AC0E-595EB1EACDC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A34B46E-7F8A-D3F5-5AD4-924B2FDD6612}"/>
              </a:ext>
            </a:extLst>
          </p:cNvPr>
          <p:cNvSpPr>
            <a:spLocks noGrp="1"/>
          </p:cNvSpPr>
          <p:nvPr>
            <p:ph type="dt" sz="half" idx="10"/>
          </p:nvPr>
        </p:nvSpPr>
        <p:spPr/>
        <p:txBody>
          <a:bodyPr/>
          <a:lstStyle/>
          <a:p>
            <a:fld id="{D566D23C-C03A-4395-93A7-5C2A57386E5E}" type="datetimeFigureOut">
              <a:rPr lang="en-GB" smtClean="0"/>
              <a:t>25/01/2024</a:t>
            </a:fld>
            <a:endParaRPr lang="en-GB"/>
          </a:p>
        </p:txBody>
      </p:sp>
      <p:sp>
        <p:nvSpPr>
          <p:cNvPr id="5" name="Footer Placeholder 4">
            <a:extLst>
              <a:ext uri="{FF2B5EF4-FFF2-40B4-BE49-F238E27FC236}">
                <a16:creationId xmlns:a16="http://schemas.microsoft.com/office/drawing/2014/main" id="{FA52A8EC-3E4C-8F40-5E7E-132A16EA6BF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306D3C7-F44E-3F4C-D3F9-75E0DC5CC804}"/>
              </a:ext>
            </a:extLst>
          </p:cNvPr>
          <p:cNvSpPr>
            <a:spLocks noGrp="1"/>
          </p:cNvSpPr>
          <p:nvPr>
            <p:ph type="sldNum" sz="quarter" idx="12"/>
          </p:nvPr>
        </p:nvSpPr>
        <p:spPr/>
        <p:txBody>
          <a:bodyPr/>
          <a:lstStyle/>
          <a:p>
            <a:fld id="{0134AEA3-01EB-40F3-8F86-2928AC939ACD}" type="slidenum">
              <a:rPr lang="en-GB" smtClean="0"/>
              <a:t>‹Nr.›</a:t>
            </a:fld>
            <a:endParaRPr lang="en-GB"/>
          </a:p>
        </p:txBody>
      </p:sp>
    </p:spTree>
    <p:extLst>
      <p:ext uri="{BB962C8B-B14F-4D97-AF65-F5344CB8AC3E}">
        <p14:creationId xmlns:p14="http://schemas.microsoft.com/office/powerpoint/2010/main" val="11374189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2105A-692B-CA8E-AEF6-41BE165D573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55A8F8DD-4175-8437-2388-54C044820D9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0E97A07-4814-F50D-64A5-2282F02EF0A2}"/>
              </a:ext>
            </a:extLst>
          </p:cNvPr>
          <p:cNvSpPr>
            <a:spLocks noGrp="1"/>
          </p:cNvSpPr>
          <p:nvPr>
            <p:ph type="dt" sz="half" idx="10"/>
          </p:nvPr>
        </p:nvSpPr>
        <p:spPr/>
        <p:txBody>
          <a:bodyPr/>
          <a:lstStyle/>
          <a:p>
            <a:fld id="{D566D23C-C03A-4395-93A7-5C2A57386E5E}" type="datetimeFigureOut">
              <a:rPr lang="en-GB" smtClean="0"/>
              <a:t>25/01/2024</a:t>
            </a:fld>
            <a:endParaRPr lang="en-GB"/>
          </a:p>
        </p:txBody>
      </p:sp>
      <p:sp>
        <p:nvSpPr>
          <p:cNvPr id="5" name="Footer Placeholder 4">
            <a:extLst>
              <a:ext uri="{FF2B5EF4-FFF2-40B4-BE49-F238E27FC236}">
                <a16:creationId xmlns:a16="http://schemas.microsoft.com/office/drawing/2014/main" id="{57A8BEF8-0562-82EA-FB10-880A59BEAB8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DC050FB-B0D1-708E-4380-44CD8A1B63C8}"/>
              </a:ext>
            </a:extLst>
          </p:cNvPr>
          <p:cNvSpPr>
            <a:spLocks noGrp="1"/>
          </p:cNvSpPr>
          <p:nvPr>
            <p:ph type="sldNum" sz="quarter" idx="12"/>
          </p:nvPr>
        </p:nvSpPr>
        <p:spPr/>
        <p:txBody>
          <a:bodyPr/>
          <a:lstStyle/>
          <a:p>
            <a:fld id="{0134AEA3-01EB-40F3-8F86-2928AC939ACD}" type="slidenum">
              <a:rPr lang="en-GB" smtClean="0"/>
              <a:t>‹Nr.›</a:t>
            </a:fld>
            <a:endParaRPr lang="en-GB"/>
          </a:p>
        </p:txBody>
      </p:sp>
    </p:spTree>
    <p:extLst>
      <p:ext uri="{BB962C8B-B14F-4D97-AF65-F5344CB8AC3E}">
        <p14:creationId xmlns:p14="http://schemas.microsoft.com/office/powerpoint/2010/main" val="3717891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33A83A-389F-9A5E-3D67-478FEAA9FCD9}"/>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FE840BA-D06A-5A51-C5EA-7BF439D95BA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FF843FEA-21A1-6C68-54A8-C6F340EDFDE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F20C544-5D48-3E11-95E5-AEF95DD581B6}"/>
              </a:ext>
            </a:extLst>
          </p:cNvPr>
          <p:cNvSpPr>
            <a:spLocks noGrp="1"/>
          </p:cNvSpPr>
          <p:nvPr>
            <p:ph type="dt" sz="half" idx="10"/>
          </p:nvPr>
        </p:nvSpPr>
        <p:spPr/>
        <p:txBody>
          <a:bodyPr/>
          <a:lstStyle/>
          <a:p>
            <a:fld id="{D566D23C-C03A-4395-93A7-5C2A57386E5E}" type="datetimeFigureOut">
              <a:rPr lang="en-GB" smtClean="0"/>
              <a:t>25/01/2024</a:t>
            </a:fld>
            <a:endParaRPr lang="en-GB"/>
          </a:p>
        </p:txBody>
      </p:sp>
      <p:sp>
        <p:nvSpPr>
          <p:cNvPr id="6" name="Footer Placeholder 5">
            <a:extLst>
              <a:ext uri="{FF2B5EF4-FFF2-40B4-BE49-F238E27FC236}">
                <a16:creationId xmlns:a16="http://schemas.microsoft.com/office/drawing/2014/main" id="{04045FA2-BD50-A2F8-10D1-D2095A3CDC2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A18FB36-875C-B0C6-2049-108BC28D134E}"/>
              </a:ext>
            </a:extLst>
          </p:cNvPr>
          <p:cNvSpPr>
            <a:spLocks noGrp="1"/>
          </p:cNvSpPr>
          <p:nvPr>
            <p:ph type="sldNum" sz="quarter" idx="12"/>
          </p:nvPr>
        </p:nvSpPr>
        <p:spPr/>
        <p:txBody>
          <a:bodyPr/>
          <a:lstStyle/>
          <a:p>
            <a:fld id="{0134AEA3-01EB-40F3-8F86-2928AC939ACD}" type="slidenum">
              <a:rPr lang="en-GB" smtClean="0"/>
              <a:t>‹Nr.›</a:t>
            </a:fld>
            <a:endParaRPr lang="en-GB"/>
          </a:p>
        </p:txBody>
      </p:sp>
    </p:spTree>
    <p:extLst>
      <p:ext uri="{BB962C8B-B14F-4D97-AF65-F5344CB8AC3E}">
        <p14:creationId xmlns:p14="http://schemas.microsoft.com/office/powerpoint/2010/main" val="16528797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6DC12-D066-0D35-3A63-2CAC5795C2FD}"/>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A24EC3F9-ACD4-8D2D-4DAF-08C0B5A8449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83A43BB-4930-876B-28ED-22A819B2462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1B40ACB0-C04D-F48E-5C88-459E898D57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B88AD11-0E1A-EFB0-DD23-C05E3E4F91F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2DB573B-EF0E-FBCD-92A6-581B02184796}"/>
              </a:ext>
            </a:extLst>
          </p:cNvPr>
          <p:cNvSpPr>
            <a:spLocks noGrp="1"/>
          </p:cNvSpPr>
          <p:nvPr>
            <p:ph type="dt" sz="half" idx="10"/>
          </p:nvPr>
        </p:nvSpPr>
        <p:spPr/>
        <p:txBody>
          <a:bodyPr/>
          <a:lstStyle/>
          <a:p>
            <a:fld id="{D566D23C-C03A-4395-93A7-5C2A57386E5E}" type="datetimeFigureOut">
              <a:rPr lang="en-GB" smtClean="0"/>
              <a:t>25/01/2024</a:t>
            </a:fld>
            <a:endParaRPr lang="en-GB"/>
          </a:p>
        </p:txBody>
      </p:sp>
      <p:sp>
        <p:nvSpPr>
          <p:cNvPr id="8" name="Footer Placeholder 7">
            <a:extLst>
              <a:ext uri="{FF2B5EF4-FFF2-40B4-BE49-F238E27FC236}">
                <a16:creationId xmlns:a16="http://schemas.microsoft.com/office/drawing/2014/main" id="{7593A445-908F-289B-12AF-2CF759658672}"/>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FFF75E2-1B39-C6BA-1A5C-002D0C0BDD0C}"/>
              </a:ext>
            </a:extLst>
          </p:cNvPr>
          <p:cNvSpPr>
            <a:spLocks noGrp="1"/>
          </p:cNvSpPr>
          <p:nvPr>
            <p:ph type="sldNum" sz="quarter" idx="12"/>
          </p:nvPr>
        </p:nvSpPr>
        <p:spPr/>
        <p:txBody>
          <a:bodyPr/>
          <a:lstStyle/>
          <a:p>
            <a:fld id="{0134AEA3-01EB-40F3-8F86-2928AC939ACD}" type="slidenum">
              <a:rPr lang="en-GB" smtClean="0"/>
              <a:t>‹Nr.›</a:t>
            </a:fld>
            <a:endParaRPr lang="en-GB"/>
          </a:p>
        </p:txBody>
      </p:sp>
    </p:spTree>
    <p:extLst>
      <p:ext uri="{BB962C8B-B14F-4D97-AF65-F5344CB8AC3E}">
        <p14:creationId xmlns:p14="http://schemas.microsoft.com/office/powerpoint/2010/main" val="5540992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F9A822-E371-D770-93E1-0D1ACC596999}"/>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68D1AEC-41EB-6A9A-0F62-61D69F16B8FA}"/>
              </a:ext>
            </a:extLst>
          </p:cNvPr>
          <p:cNvSpPr>
            <a:spLocks noGrp="1"/>
          </p:cNvSpPr>
          <p:nvPr>
            <p:ph type="dt" sz="half" idx="10"/>
          </p:nvPr>
        </p:nvSpPr>
        <p:spPr/>
        <p:txBody>
          <a:bodyPr/>
          <a:lstStyle/>
          <a:p>
            <a:fld id="{D566D23C-C03A-4395-93A7-5C2A57386E5E}" type="datetimeFigureOut">
              <a:rPr lang="en-GB" smtClean="0"/>
              <a:t>25/01/2024</a:t>
            </a:fld>
            <a:endParaRPr lang="en-GB"/>
          </a:p>
        </p:txBody>
      </p:sp>
      <p:sp>
        <p:nvSpPr>
          <p:cNvPr id="4" name="Footer Placeholder 3">
            <a:extLst>
              <a:ext uri="{FF2B5EF4-FFF2-40B4-BE49-F238E27FC236}">
                <a16:creationId xmlns:a16="http://schemas.microsoft.com/office/drawing/2014/main" id="{E066BA88-4F9A-25C6-81EF-404FC96CBE2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DDBB4BF8-E666-82FD-683A-795E8EB8C154}"/>
              </a:ext>
            </a:extLst>
          </p:cNvPr>
          <p:cNvSpPr>
            <a:spLocks noGrp="1"/>
          </p:cNvSpPr>
          <p:nvPr>
            <p:ph type="sldNum" sz="quarter" idx="12"/>
          </p:nvPr>
        </p:nvSpPr>
        <p:spPr/>
        <p:txBody>
          <a:bodyPr/>
          <a:lstStyle/>
          <a:p>
            <a:fld id="{0134AEA3-01EB-40F3-8F86-2928AC939ACD}" type="slidenum">
              <a:rPr lang="en-GB" smtClean="0"/>
              <a:t>‹Nr.›</a:t>
            </a:fld>
            <a:endParaRPr lang="en-GB"/>
          </a:p>
        </p:txBody>
      </p:sp>
    </p:spTree>
    <p:extLst>
      <p:ext uri="{BB962C8B-B14F-4D97-AF65-F5344CB8AC3E}">
        <p14:creationId xmlns:p14="http://schemas.microsoft.com/office/powerpoint/2010/main" val="33939209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D00886-4B60-56BE-2D7C-9643E0CED883}"/>
              </a:ext>
            </a:extLst>
          </p:cNvPr>
          <p:cNvSpPr>
            <a:spLocks noGrp="1"/>
          </p:cNvSpPr>
          <p:nvPr>
            <p:ph type="dt" sz="half" idx="10"/>
          </p:nvPr>
        </p:nvSpPr>
        <p:spPr/>
        <p:txBody>
          <a:bodyPr/>
          <a:lstStyle/>
          <a:p>
            <a:fld id="{D566D23C-C03A-4395-93A7-5C2A57386E5E}" type="datetimeFigureOut">
              <a:rPr lang="en-GB" smtClean="0"/>
              <a:t>25/01/2024</a:t>
            </a:fld>
            <a:endParaRPr lang="en-GB"/>
          </a:p>
        </p:txBody>
      </p:sp>
      <p:sp>
        <p:nvSpPr>
          <p:cNvPr id="3" name="Footer Placeholder 2">
            <a:extLst>
              <a:ext uri="{FF2B5EF4-FFF2-40B4-BE49-F238E27FC236}">
                <a16:creationId xmlns:a16="http://schemas.microsoft.com/office/drawing/2014/main" id="{F9FD9ADD-20AA-B6ED-C6D7-86745589A34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AE397F8-DD55-5CAC-F09C-73D421C88ED0}"/>
              </a:ext>
            </a:extLst>
          </p:cNvPr>
          <p:cNvSpPr>
            <a:spLocks noGrp="1"/>
          </p:cNvSpPr>
          <p:nvPr>
            <p:ph type="sldNum" sz="quarter" idx="12"/>
          </p:nvPr>
        </p:nvSpPr>
        <p:spPr/>
        <p:txBody>
          <a:bodyPr/>
          <a:lstStyle/>
          <a:p>
            <a:fld id="{0134AEA3-01EB-40F3-8F86-2928AC939ACD}" type="slidenum">
              <a:rPr lang="en-GB" smtClean="0"/>
              <a:t>‹Nr.›</a:t>
            </a:fld>
            <a:endParaRPr lang="en-GB"/>
          </a:p>
        </p:txBody>
      </p:sp>
    </p:spTree>
    <p:extLst>
      <p:ext uri="{BB962C8B-B14F-4D97-AF65-F5344CB8AC3E}">
        <p14:creationId xmlns:p14="http://schemas.microsoft.com/office/powerpoint/2010/main" val="41893630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955C5A-ED1D-0819-1454-FE868E64AA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8E55168A-584A-3EC6-B8DE-5471A065D6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3786FA73-CE2C-57C2-E3A8-40DBADFC6A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9B51AA-D486-A1FE-80BE-D31C8CB4904F}"/>
              </a:ext>
            </a:extLst>
          </p:cNvPr>
          <p:cNvSpPr>
            <a:spLocks noGrp="1"/>
          </p:cNvSpPr>
          <p:nvPr>
            <p:ph type="dt" sz="half" idx="10"/>
          </p:nvPr>
        </p:nvSpPr>
        <p:spPr/>
        <p:txBody>
          <a:bodyPr/>
          <a:lstStyle/>
          <a:p>
            <a:fld id="{D566D23C-C03A-4395-93A7-5C2A57386E5E}" type="datetimeFigureOut">
              <a:rPr lang="en-GB" smtClean="0"/>
              <a:t>25/01/2024</a:t>
            </a:fld>
            <a:endParaRPr lang="en-GB"/>
          </a:p>
        </p:txBody>
      </p:sp>
      <p:sp>
        <p:nvSpPr>
          <p:cNvPr id="6" name="Footer Placeholder 5">
            <a:extLst>
              <a:ext uri="{FF2B5EF4-FFF2-40B4-BE49-F238E27FC236}">
                <a16:creationId xmlns:a16="http://schemas.microsoft.com/office/drawing/2014/main" id="{A665F4CF-B801-449E-28B6-F27A6E0A1ED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450C215-B6E1-5376-5938-248E2842CBA1}"/>
              </a:ext>
            </a:extLst>
          </p:cNvPr>
          <p:cNvSpPr>
            <a:spLocks noGrp="1"/>
          </p:cNvSpPr>
          <p:nvPr>
            <p:ph type="sldNum" sz="quarter" idx="12"/>
          </p:nvPr>
        </p:nvSpPr>
        <p:spPr/>
        <p:txBody>
          <a:bodyPr/>
          <a:lstStyle/>
          <a:p>
            <a:fld id="{0134AEA3-01EB-40F3-8F86-2928AC939ACD}" type="slidenum">
              <a:rPr lang="en-GB" smtClean="0"/>
              <a:t>‹Nr.›</a:t>
            </a:fld>
            <a:endParaRPr lang="en-GB"/>
          </a:p>
        </p:txBody>
      </p:sp>
    </p:spTree>
    <p:extLst>
      <p:ext uri="{BB962C8B-B14F-4D97-AF65-F5344CB8AC3E}">
        <p14:creationId xmlns:p14="http://schemas.microsoft.com/office/powerpoint/2010/main" val="3820076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585F76-48B4-6E9F-6F96-CB81605A14F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8BE38A9-31BD-B7C1-A664-B4ACB3945CE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994405E-98F7-0BE9-D196-B6157211CA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B3E658E-470F-7A89-4712-CB34DFA7B007}"/>
              </a:ext>
            </a:extLst>
          </p:cNvPr>
          <p:cNvSpPr>
            <a:spLocks noGrp="1"/>
          </p:cNvSpPr>
          <p:nvPr>
            <p:ph type="dt" sz="half" idx="10"/>
          </p:nvPr>
        </p:nvSpPr>
        <p:spPr/>
        <p:txBody>
          <a:bodyPr/>
          <a:lstStyle/>
          <a:p>
            <a:fld id="{D566D23C-C03A-4395-93A7-5C2A57386E5E}" type="datetimeFigureOut">
              <a:rPr lang="en-GB" smtClean="0"/>
              <a:t>25/01/2024</a:t>
            </a:fld>
            <a:endParaRPr lang="en-GB"/>
          </a:p>
        </p:txBody>
      </p:sp>
      <p:sp>
        <p:nvSpPr>
          <p:cNvPr id="6" name="Footer Placeholder 5">
            <a:extLst>
              <a:ext uri="{FF2B5EF4-FFF2-40B4-BE49-F238E27FC236}">
                <a16:creationId xmlns:a16="http://schemas.microsoft.com/office/drawing/2014/main" id="{19974964-51EA-6AFA-584D-C8DF4054CC2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00C625B-2392-38A9-5C46-489758479B99}"/>
              </a:ext>
            </a:extLst>
          </p:cNvPr>
          <p:cNvSpPr>
            <a:spLocks noGrp="1"/>
          </p:cNvSpPr>
          <p:nvPr>
            <p:ph type="sldNum" sz="quarter" idx="12"/>
          </p:nvPr>
        </p:nvSpPr>
        <p:spPr/>
        <p:txBody>
          <a:bodyPr/>
          <a:lstStyle/>
          <a:p>
            <a:fld id="{0134AEA3-01EB-40F3-8F86-2928AC939ACD}" type="slidenum">
              <a:rPr lang="en-GB" smtClean="0"/>
              <a:t>‹Nr.›</a:t>
            </a:fld>
            <a:endParaRPr lang="en-GB"/>
          </a:p>
        </p:txBody>
      </p:sp>
    </p:spTree>
    <p:extLst>
      <p:ext uri="{BB962C8B-B14F-4D97-AF65-F5344CB8AC3E}">
        <p14:creationId xmlns:p14="http://schemas.microsoft.com/office/powerpoint/2010/main" val="2204597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2E02D-E97B-B5FD-401E-2B0FBE95A92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755F547-E51D-1BB9-947D-94F95053623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89846390-920D-D4D0-0419-49A5F6F725A9}"/>
              </a:ext>
            </a:extLst>
          </p:cNvPr>
          <p:cNvSpPr>
            <a:spLocks noGrp="1"/>
          </p:cNvSpPr>
          <p:nvPr>
            <p:ph type="dt" sz="half" idx="10"/>
          </p:nvPr>
        </p:nvSpPr>
        <p:spPr/>
        <p:txBody>
          <a:bodyPr/>
          <a:lstStyle/>
          <a:p>
            <a:fld id="{D566D23C-C03A-4395-93A7-5C2A57386E5E}" type="datetimeFigureOut">
              <a:rPr lang="en-GB" smtClean="0"/>
              <a:t>25/01/2024</a:t>
            </a:fld>
            <a:endParaRPr lang="en-GB"/>
          </a:p>
        </p:txBody>
      </p:sp>
      <p:sp>
        <p:nvSpPr>
          <p:cNvPr id="5" name="Footer Placeholder 4">
            <a:extLst>
              <a:ext uri="{FF2B5EF4-FFF2-40B4-BE49-F238E27FC236}">
                <a16:creationId xmlns:a16="http://schemas.microsoft.com/office/drawing/2014/main" id="{A549CC68-6723-D74D-C423-C2BCE7DCCB3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8F5077A-6F07-31E4-23B1-DC7C0C3DD40F}"/>
              </a:ext>
            </a:extLst>
          </p:cNvPr>
          <p:cNvSpPr>
            <a:spLocks noGrp="1"/>
          </p:cNvSpPr>
          <p:nvPr>
            <p:ph type="sldNum" sz="quarter" idx="12"/>
          </p:nvPr>
        </p:nvSpPr>
        <p:spPr/>
        <p:txBody>
          <a:bodyPr/>
          <a:lstStyle/>
          <a:p>
            <a:fld id="{0134AEA3-01EB-40F3-8F86-2928AC939ACD}" type="slidenum">
              <a:rPr lang="en-GB" smtClean="0"/>
              <a:t>‹Nr.›</a:t>
            </a:fld>
            <a:endParaRPr lang="en-GB"/>
          </a:p>
        </p:txBody>
      </p:sp>
    </p:spTree>
    <p:extLst>
      <p:ext uri="{BB962C8B-B14F-4D97-AF65-F5344CB8AC3E}">
        <p14:creationId xmlns:p14="http://schemas.microsoft.com/office/powerpoint/2010/main" val="30215393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0676F08-E6C6-AB2A-8892-ED5FCD9FD6C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94518A0E-EC85-50EF-14D1-C0E15001882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6344715-629F-0E4F-E008-D31F7BAF5AAB}"/>
              </a:ext>
            </a:extLst>
          </p:cNvPr>
          <p:cNvSpPr>
            <a:spLocks noGrp="1"/>
          </p:cNvSpPr>
          <p:nvPr>
            <p:ph type="dt" sz="half" idx="10"/>
          </p:nvPr>
        </p:nvSpPr>
        <p:spPr/>
        <p:txBody>
          <a:bodyPr/>
          <a:lstStyle/>
          <a:p>
            <a:fld id="{D566D23C-C03A-4395-93A7-5C2A57386E5E}" type="datetimeFigureOut">
              <a:rPr lang="en-GB" smtClean="0"/>
              <a:t>25/01/2024</a:t>
            </a:fld>
            <a:endParaRPr lang="en-GB"/>
          </a:p>
        </p:txBody>
      </p:sp>
      <p:sp>
        <p:nvSpPr>
          <p:cNvPr id="5" name="Footer Placeholder 4">
            <a:extLst>
              <a:ext uri="{FF2B5EF4-FFF2-40B4-BE49-F238E27FC236}">
                <a16:creationId xmlns:a16="http://schemas.microsoft.com/office/drawing/2014/main" id="{F52FE7F8-FCD7-729F-BF66-691EC56E2E6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713461A-D767-908A-E445-AEB0654781BB}"/>
              </a:ext>
            </a:extLst>
          </p:cNvPr>
          <p:cNvSpPr>
            <a:spLocks noGrp="1"/>
          </p:cNvSpPr>
          <p:nvPr>
            <p:ph type="sldNum" sz="quarter" idx="12"/>
          </p:nvPr>
        </p:nvSpPr>
        <p:spPr/>
        <p:txBody>
          <a:bodyPr/>
          <a:lstStyle/>
          <a:p>
            <a:fld id="{0134AEA3-01EB-40F3-8F86-2928AC939ACD}" type="slidenum">
              <a:rPr lang="en-GB" smtClean="0"/>
              <a:t>‹Nr.›</a:t>
            </a:fld>
            <a:endParaRPr lang="en-GB"/>
          </a:p>
        </p:txBody>
      </p:sp>
    </p:spTree>
    <p:extLst>
      <p:ext uri="{BB962C8B-B14F-4D97-AF65-F5344CB8AC3E}">
        <p14:creationId xmlns:p14="http://schemas.microsoft.com/office/powerpoint/2010/main" val="353638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4F879B3-84D1-5D2C-0EA1-2AF83423AAE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DB6EA4E7-0FCF-0F90-C7AC-6300C36F43E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2BA6B91-155E-5026-B4FD-C65106339DF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66D23C-C03A-4395-93A7-5C2A57386E5E}" type="datetimeFigureOut">
              <a:rPr lang="en-GB" smtClean="0"/>
              <a:t>25/01/2024</a:t>
            </a:fld>
            <a:endParaRPr lang="en-GB"/>
          </a:p>
        </p:txBody>
      </p:sp>
      <p:sp>
        <p:nvSpPr>
          <p:cNvPr id="5" name="Footer Placeholder 4">
            <a:extLst>
              <a:ext uri="{FF2B5EF4-FFF2-40B4-BE49-F238E27FC236}">
                <a16:creationId xmlns:a16="http://schemas.microsoft.com/office/drawing/2014/main" id="{B1453F31-AE00-7567-DE8B-FAA07FB04C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89EE8407-5D2B-73F8-35E6-7E403D319EE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34AEA3-01EB-40F3-8F86-2928AC939ACD}" type="slidenum">
              <a:rPr lang="en-GB" smtClean="0"/>
              <a:t>‹Nr.›</a:t>
            </a:fld>
            <a:endParaRPr lang="en-GB"/>
          </a:p>
        </p:txBody>
      </p:sp>
    </p:spTree>
    <p:extLst>
      <p:ext uri="{BB962C8B-B14F-4D97-AF65-F5344CB8AC3E}">
        <p14:creationId xmlns:p14="http://schemas.microsoft.com/office/powerpoint/2010/main" val="17265779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t-E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emf"/></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71A8AE-40A1-4631-A6B8-581AFF0654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Colourful carved figures of humans">
            <a:extLst>
              <a:ext uri="{FF2B5EF4-FFF2-40B4-BE49-F238E27FC236}">
                <a16:creationId xmlns:a16="http://schemas.microsoft.com/office/drawing/2014/main" id="{1CB04693-0ED9-1C48-FA1B-B9FF882CFAD4}"/>
              </a:ext>
            </a:extLst>
          </p:cNvPr>
          <p:cNvPicPr>
            <a:picLocks noChangeAspect="1"/>
          </p:cNvPicPr>
          <p:nvPr/>
        </p:nvPicPr>
        <p:blipFill rotWithShape="1">
          <a:blip r:embed="rId2"/>
          <a:srcRect r="9939" b="-1"/>
          <a:stretch/>
        </p:blipFill>
        <p:spPr>
          <a:xfrm>
            <a:off x="3523488" y="10"/>
            <a:ext cx="8668512" cy="6857990"/>
          </a:xfrm>
          <a:prstGeom prst="rect">
            <a:avLst/>
          </a:prstGeom>
        </p:spPr>
      </p:pic>
      <p:sp>
        <p:nvSpPr>
          <p:cNvPr id="11" name="Rectangle 10">
            <a:extLst>
              <a:ext uri="{FF2B5EF4-FFF2-40B4-BE49-F238E27FC236}">
                <a16:creationId xmlns:a16="http://schemas.microsoft.com/office/drawing/2014/main" id="{AB58EF07-17C2-48CF-ABB0-EEF1F17CB8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9339206" cy="6858000"/>
          </a:xfrm>
          <a:prstGeom prst="rect">
            <a:avLst/>
          </a:prstGeom>
          <a:gradFill>
            <a:gsLst>
              <a:gs pos="58000">
                <a:schemeClr val="bg1"/>
              </a:gs>
              <a:gs pos="33000">
                <a:schemeClr val="bg1">
                  <a:alpha val="64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222BDE8E-56CB-EA62-7974-9B821EC0E913}"/>
              </a:ext>
            </a:extLst>
          </p:cNvPr>
          <p:cNvSpPr>
            <a:spLocks noGrp="1"/>
          </p:cNvSpPr>
          <p:nvPr>
            <p:ph type="ctrTitle"/>
          </p:nvPr>
        </p:nvSpPr>
        <p:spPr>
          <a:xfrm>
            <a:off x="405491" y="625683"/>
            <a:ext cx="10413252" cy="1739220"/>
          </a:xfrm>
        </p:spPr>
        <p:txBody>
          <a:bodyPr anchor="b">
            <a:normAutofit/>
          </a:bodyPr>
          <a:lstStyle/>
          <a:p>
            <a:pPr algn="l"/>
            <a:r>
              <a:rPr lang="en-US" sz="2600" b="1" dirty="0">
                <a:solidFill>
                  <a:schemeClr val="accent2">
                    <a:lumMod val="75000"/>
                  </a:schemeClr>
                </a:solidFill>
                <a:effectLst/>
                <a:latin typeface="Calibri Light" panose="020F0302020204030204" pitchFamily="34" charset="0"/>
                <a:ea typeface="Times New Roman" panose="02020603050405020304" pitchFamily="18" charset="0"/>
              </a:rPr>
              <a:t>Monitoring mediascapes</a:t>
            </a:r>
            <a:r>
              <a:rPr lang="en-US" sz="2600" dirty="0">
                <a:solidFill>
                  <a:srgbClr val="FFFF00"/>
                </a:solidFill>
                <a:effectLst/>
                <a:latin typeface="Calibri Light" panose="020F0302020204030204" pitchFamily="34" charset="0"/>
                <a:ea typeface="Times New Roman" panose="02020603050405020304" pitchFamily="18" charset="0"/>
              </a:rPr>
              <a:t>:</a:t>
            </a:r>
            <a:br>
              <a:rPr lang="en-US" sz="2600" dirty="0">
                <a:solidFill>
                  <a:srgbClr val="FFFF00"/>
                </a:solidFill>
                <a:effectLst/>
                <a:latin typeface="Calibri Light" panose="020F0302020204030204" pitchFamily="34" charset="0"/>
                <a:ea typeface="Times New Roman" panose="02020603050405020304" pitchFamily="18" charset="0"/>
              </a:rPr>
            </a:br>
            <a:r>
              <a:rPr lang="en-US" sz="2600" dirty="0">
                <a:solidFill>
                  <a:srgbClr val="FFFF00"/>
                </a:solidFill>
                <a:effectLst/>
                <a:latin typeface="Calibri Light" panose="020F0302020204030204" pitchFamily="34" charset="0"/>
                <a:ea typeface="Times New Roman" panose="02020603050405020304" pitchFamily="18" charset="0"/>
              </a:rPr>
              <a:t>Diachronic comparative meta-analysis of deliberative</a:t>
            </a:r>
            <a:br>
              <a:rPr lang="en-US" sz="2600" dirty="0">
                <a:solidFill>
                  <a:srgbClr val="FFFF00"/>
                </a:solidFill>
                <a:effectLst/>
                <a:latin typeface="Calibri Light" panose="020F0302020204030204" pitchFamily="34" charset="0"/>
                <a:ea typeface="Times New Roman" panose="02020603050405020304" pitchFamily="18" charset="0"/>
              </a:rPr>
            </a:br>
            <a:r>
              <a:rPr lang="en-US" sz="2600" dirty="0">
                <a:solidFill>
                  <a:srgbClr val="FFFF00"/>
                </a:solidFill>
                <a:effectLst/>
                <a:latin typeface="Calibri Light" panose="020F0302020204030204" pitchFamily="34" charset="0"/>
                <a:ea typeface="Times New Roman" panose="02020603050405020304" pitchFamily="18" charset="0"/>
              </a:rPr>
              <a:t>communication in the European Union. Risks and Opportunities</a:t>
            </a:r>
            <a:r>
              <a:rPr lang="en-GB" sz="2600" dirty="0">
                <a:solidFill>
                  <a:srgbClr val="FFFF00"/>
                </a:solidFill>
                <a:effectLst/>
                <a:latin typeface="Calibri Light" panose="020F0302020204030204" pitchFamily="34" charset="0"/>
                <a:ea typeface="Times New Roman" panose="02020603050405020304" pitchFamily="18" charset="0"/>
              </a:rPr>
              <a:t> </a:t>
            </a:r>
            <a:r>
              <a:rPr lang="et-EE" sz="2600" dirty="0">
                <a:solidFill>
                  <a:srgbClr val="FFFF00"/>
                </a:solidFill>
                <a:effectLst/>
                <a:latin typeface="Calibri Light" panose="020F0302020204030204" pitchFamily="34" charset="0"/>
                <a:ea typeface="Times New Roman" panose="02020603050405020304" pitchFamily="18" charset="0"/>
              </a:rPr>
              <a:t> </a:t>
            </a:r>
            <a:br>
              <a:rPr lang="et-EE" sz="2600" dirty="0">
                <a:effectLst/>
                <a:latin typeface="Times New Roman" panose="02020603050405020304" pitchFamily="18" charset="0"/>
                <a:ea typeface="Times New Roman" panose="02020603050405020304" pitchFamily="18" charset="0"/>
              </a:rPr>
            </a:br>
            <a:endParaRPr lang="en-GB" sz="2600" dirty="0"/>
          </a:p>
        </p:txBody>
      </p:sp>
      <p:sp>
        <p:nvSpPr>
          <p:cNvPr id="3" name="Subtitle 2">
            <a:extLst>
              <a:ext uri="{FF2B5EF4-FFF2-40B4-BE49-F238E27FC236}">
                <a16:creationId xmlns:a16="http://schemas.microsoft.com/office/drawing/2014/main" id="{2B684273-9E0E-5A65-0157-F89D7DD5ECAE}"/>
              </a:ext>
            </a:extLst>
          </p:cNvPr>
          <p:cNvSpPr>
            <a:spLocks noGrp="1"/>
          </p:cNvSpPr>
          <p:nvPr>
            <p:ph type="subTitle" idx="1"/>
          </p:nvPr>
        </p:nvSpPr>
        <p:spPr>
          <a:xfrm>
            <a:off x="477980" y="4719066"/>
            <a:ext cx="6644222" cy="1949774"/>
          </a:xfrm>
        </p:spPr>
        <p:txBody>
          <a:bodyPr>
            <a:normAutofit fontScale="92500" lnSpcReduction="10000"/>
          </a:bodyPr>
          <a:lstStyle/>
          <a:p>
            <a:pPr algn="l"/>
            <a:r>
              <a:rPr lang="en-GB" sz="1700" b="1" dirty="0">
                <a:effectLst/>
                <a:latin typeface="Arial Nova Cond" panose="020B0506020202020204" pitchFamily="34" charset="0"/>
                <a:ea typeface="Calibri" panose="020F0502020204030204" pitchFamily="34" charset="0"/>
                <a:cs typeface="Times New Roman" panose="02020603050405020304" pitchFamily="18" charset="0"/>
              </a:rPr>
              <a:t>Martín Oller Alonso </a:t>
            </a:r>
          </a:p>
          <a:p>
            <a:pPr algn="l"/>
            <a:r>
              <a:rPr lang="en-US" sz="1200" dirty="0">
                <a:effectLst/>
                <a:latin typeface="Arial Nova Cond" panose="020B0506020202020204" pitchFamily="34" charset="0"/>
                <a:ea typeface="Calibri" panose="020F0502020204030204" pitchFamily="34" charset="0"/>
                <a:cs typeface="Times New Roman" panose="02020603050405020304" pitchFamily="18" charset="0"/>
              </a:rPr>
              <a:t>Department of Sociology and Communication, University of Salamanca (USAL)</a:t>
            </a:r>
            <a:endParaRPr lang="en-GB" sz="1200" dirty="0">
              <a:effectLst/>
              <a:latin typeface="Arial Nova Cond" panose="020B0506020202020204" pitchFamily="34" charset="0"/>
              <a:ea typeface="Calibri" panose="020F0502020204030204" pitchFamily="34" charset="0"/>
              <a:cs typeface="Times New Roman" panose="02020603050405020304" pitchFamily="18" charset="0"/>
            </a:endParaRPr>
          </a:p>
          <a:p>
            <a:pPr algn="l"/>
            <a:r>
              <a:rPr lang="en-GB" sz="1200" dirty="0">
                <a:effectLst/>
                <a:latin typeface="Arial Nova Cond" panose="020B0506020202020204" pitchFamily="34" charset="0"/>
                <a:ea typeface="Calibri" panose="020F0502020204030204" pitchFamily="34" charset="0"/>
                <a:cs typeface="Times New Roman" panose="02020603050405020304" pitchFamily="18" charset="0"/>
              </a:rPr>
              <a:t>Marie </a:t>
            </a:r>
            <a:r>
              <a:rPr lang="en-GB" sz="1200" dirty="0" err="1">
                <a:effectLst/>
                <a:latin typeface="Arial Nova Cond" panose="020B0506020202020204" pitchFamily="34" charset="0"/>
                <a:ea typeface="Calibri" panose="020F0502020204030204" pitchFamily="34" charset="0"/>
                <a:cs typeface="Times New Roman" panose="02020603050405020304" pitchFamily="18" charset="0"/>
              </a:rPr>
              <a:t>Skłodowska</a:t>
            </a:r>
            <a:r>
              <a:rPr lang="en-GB" sz="1200" dirty="0">
                <a:effectLst/>
                <a:latin typeface="Arial Nova Cond" panose="020B0506020202020204" pitchFamily="34" charset="0"/>
                <a:ea typeface="Calibri" panose="020F0502020204030204" pitchFamily="34" charset="0"/>
                <a:cs typeface="Times New Roman" panose="02020603050405020304" pitchFamily="18" charset="0"/>
              </a:rPr>
              <a:t>-Curie Actions-H2020-MSCA-COFUND-2020-USAL4EXCELLENCE-PROOPI-663</a:t>
            </a:r>
          </a:p>
          <a:p>
            <a:pPr algn="l"/>
            <a:r>
              <a:rPr lang="en-GB" sz="1200" dirty="0">
                <a:effectLst/>
                <a:latin typeface="Arial Nova Cond" panose="020B0506020202020204" pitchFamily="34" charset="0"/>
                <a:ea typeface="Calibri" panose="020F0502020204030204" pitchFamily="34" charset="0"/>
                <a:cs typeface="Times New Roman" panose="02020603050405020304" pitchFamily="18" charset="0"/>
              </a:rPr>
              <a:t>COIN project - Countering Online </a:t>
            </a:r>
            <a:r>
              <a:rPr lang="en-GB" sz="1200" dirty="0" err="1">
                <a:effectLst/>
                <a:latin typeface="Arial Nova Cond" panose="020B0506020202020204" pitchFamily="34" charset="0"/>
                <a:ea typeface="Calibri" panose="020F0502020204030204" pitchFamily="34" charset="0"/>
                <a:cs typeface="Times New Roman" panose="02020603050405020304" pitchFamily="18" charset="0"/>
              </a:rPr>
              <a:t>INtolerance</a:t>
            </a:r>
            <a:r>
              <a:rPr lang="en-GB" sz="1200" dirty="0">
                <a:effectLst/>
                <a:latin typeface="Arial Nova Cond" panose="020B0506020202020204" pitchFamily="34" charset="0"/>
                <a:ea typeface="Calibri" panose="020F0502020204030204" pitchFamily="34" charset="0"/>
                <a:cs typeface="Times New Roman" panose="02020603050405020304" pitchFamily="18" charset="0"/>
              </a:rPr>
              <a:t> against especially vulnerable groups</a:t>
            </a:r>
          </a:p>
          <a:p>
            <a:pPr algn="l"/>
            <a:r>
              <a:rPr lang="en-GB" sz="1200" dirty="0">
                <a:latin typeface="Arial Nova Cond" panose="020B0506020202020204" pitchFamily="34" charset="0"/>
                <a:ea typeface="Calibri" panose="020F0502020204030204" pitchFamily="34" charset="0"/>
                <a:cs typeface="Times New Roman" panose="02020603050405020304" pitchFamily="18" charset="0"/>
              </a:rPr>
              <a:t>Member of </a:t>
            </a:r>
            <a:r>
              <a:rPr lang="en-GB" sz="1200" dirty="0">
                <a:effectLst/>
                <a:latin typeface="Arial Nova Cond" panose="020B0506020202020204" pitchFamily="34" charset="0"/>
                <a:ea typeface="Calibri" panose="020F0502020204030204" pitchFamily="34" charset="0"/>
                <a:cs typeface="Times New Roman" panose="02020603050405020304" pitchFamily="18" charset="0"/>
              </a:rPr>
              <a:t>OCA (</a:t>
            </a:r>
            <a:r>
              <a:rPr lang="en-GB" sz="1200" dirty="0" err="1">
                <a:effectLst/>
                <a:latin typeface="Arial Nova Cond" panose="020B0506020202020204" pitchFamily="34" charset="0"/>
                <a:ea typeface="Calibri" panose="020F0502020204030204" pitchFamily="34" charset="0"/>
                <a:cs typeface="Times New Roman" panose="02020603050405020304" pitchFamily="18" charset="0"/>
              </a:rPr>
              <a:t>Observatorio</a:t>
            </a:r>
            <a:r>
              <a:rPr lang="en-GB" sz="1200" dirty="0">
                <a:effectLst/>
                <a:latin typeface="Arial Nova Cond" panose="020B0506020202020204" pitchFamily="34" charset="0"/>
                <a:ea typeface="Calibri" panose="020F0502020204030204" pitchFamily="34" charset="0"/>
                <a:cs typeface="Times New Roman" panose="02020603050405020304" pitchFamily="18" charset="0"/>
              </a:rPr>
              <a:t> de </a:t>
            </a:r>
            <a:r>
              <a:rPr lang="en-GB" sz="1200" dirty="0" err="1">
                <a:effectLst/>
                <a:latin typeface="Arial Nova Cond" panose="020B0506020202020204" pitchFamily="34" charset="0"/>
                <a:ea typeface="Calibri" panose="020F0502020204030204" pitchFamily="34" charset="0"/>
                <a:cs typeface="Times New Roman" panose="02020603050405020304" pitchFamily="18" charset="0"/>
              </a:rPr>
              <a:t>Contenidos</a:t>
            </a:r>
            <a:r>
              <a:rPr lang="en-GB" sz="1200" dirty="0">
                <a:effectLst/>
                <a:latin typeface="Arial Nova Cond" panose="020B0506020202020204" pitchFamily="34" charset="0"/>
                <a:ea typeface="Calibri" panose="020F0502020204030204" pitchFamily="34" charset="0"/>
                <a:cs typeface="Times New Roman" panose="02020603050405020304" pitchFamily="18" charset="0"/>
              </a:rPr>
              <a:t> </a:t>
            </a:r>
            <a:r>
              <a:rPr lang="en-GB" sz="1200" dirty="0" err="1">
                <a:effectLst/>
                <a:latin typeface="Arial Nova Cond" panose="020B0506020202020204" pitchFamily="34" charset="0"/>
                <a:ea typeface="Calibri" panose="020F0502020204030204" pitchFamily="34" charset="0"/>
                <a:cs typeface="Times New Roman" panose="02020603050405020304" pitchFamily="18" charset="0"/>
              </a:rPr>
              <a:t>Audiovisuales</a:t>
            </a:r>
            <a:r>
              <a:rPr lang="en-GB" sz="1200" dirty="0">
                <a:effectLst/>
                <a:latin typeface="Arial Nova Cond" panose="020B0506020202020204" pitchFamily="34" charset="0"/>
                <a:ea typeface="Calibri" panose="020F0502020204030204" pitchFamily="34" charset="0"/>
                <a:cs typeface="Times New Roman" panose="02020603050405020304" pitchFamily="18" charset="0"/>
              </a:rPr>
              <a:t>) of USAL</a:t>
            </a:r>
          </a:p>
          <a:p>
            <a:pPr algn="l"/>
            <a:r>
              <a:rPr lang="en-GB" sz="1200" dirty="0">
                <a:effectLst/>
                <a:latin typeface="Arial Nova Cond" panose="020B0506020202020204" pitchFamily="34" charset="0"/>
                <a:ea typeface="Calibri" panose="020F0502020204030204" pitchFamily="34" charset="0"/>
                <a:cs typeface="Times New Roman" panose="02020603050405020304" pitchFamily="18" charset="0"/>
              </a:rPr>
              <a:t>Member of the Italian Team in </a:t>
            </a:r>
            <a:r>
              <a:rPr lang="en-GB" sz="1200" dirty="0" err="1">
                <a:solidFill>
                  <a:srgbClr val="FFFF00"/>
                </a:solidFill>
                <a:effectLst/>
                <a:latin typeface="Arial Nova Cond" panose="020B0506020202020204" pitchFamily="34" charset="0"/>
                <a:ea typeface="Calibri" panose="020F0502020204030204" pitchFamily="34" charset="0"/>
                <a:cs typeface="Times New Roman" panose="02020603050405020304" pitchFamily="18" charset="0"/>
              </a:rPr>
              <a:t>MediaDelCom</a:t>
            </a:r>
            <a:r>
              <a:rPr lang="en-GB" sz="1200" dirty="0">
                <a:effectLst/>
                <a:latin typeface="Arial Nova Cond" panose="020B0506020202020204" pitchFamily="34" charset="0"/>
                <a:ea typeface="Calibri" panose="020F0502020204030204" pitchFamily="34" charset="0"/>
                <a:cs typeface="Times New Roman" panose="02020603050405020304" pitchFamily="18" charset="0"/>
              </a:rPr>
              <a:t> </a:t>
            </a:r>
          </a:p>
          <a:p>
            <a:pPr algn="l"/>
            <a:r>
              <a:rPr lang="en-GB" sz="1200" dirty="0">
                <a:effectLst/>
                <a:latin typeface="Arial Nova Cond" panose="020B0506020202020204" pitchFamily="34" charset="0"/>
                <a:ea typeface="Calibri" panose="020F0502020204030204" pitchFamily="34" charset="0"/>
                <a:cs typeface="Times New Roman" panose="02020603050405020304" pitchFamily="18" charset="0"/>
              </a:rPr>
              <a:t>Project leader of </a:t>
            </a:r>
            <a:r>
              <a:rPr lang="en-GB" sz="1200" i="1" dirty="0">
                <a:effectLst/>
                <a:latin typeface="Arial Nova Cond" panose="020B0506020202020204" pitchFamily="34" charset="0"/>
                <a:ea typeface="Calibri" panose="020F0502020204030204" pitchFamily="34" charset="0"/>
                <a:cs typeface="Times New Roman" panose="02020603050405020304" pitchFamily="18" charset="0"/>
              </a:rPr>
              <a:t>Cultura </a:t>
            </a:r>
            <a:r>
              <a:rPr lang="en-GB" sz="1200" i="1" dirty="0" err="1">
                <a:effectLst/>
                <a:latin typeface="Arial Nova Cond" panose="020B0506020202020204" pitchFamily="34" charset="0"/>
                <a:ea typeface="Calibri" panose="020F0502020204030204" pitchFamily="34" charset="0"/>
                <a:cs typeface="Times New Roman" panose="02020603050405020304" pitchFamily="18" charset="0"/>
              </a:rPr>
              <a:t>Periodística</a:t>
            </a:r>
            <a:r>
              <a:rPr lang="en-GB" sz="1200" i="1" dirty="0">
                <a:effectLst/>
                <a:latin typeface="Arial Nova Cond" panose="020B0506020202020204" pitchFamily="34" charset="0"/>
                <a:ea typeface="Calibri" panose="020F0502020204030204" pitchFamily="34" charset="0"/>
                <a:cs typeface="Times New Roman" panose="02020603050405020304" pitchFamily="18" charset="0"/>
              </a:rPr>
              <a:t> (pre)</a:t>
            </a:r>
            <a:r>
              <a:rPr lang="en-GB" sz="1200" i="1" dirty="0" err="1">
                <a:effectLst/>
                <a:latin typeface="Arial Nova Cond" panose="020B0506020202020204" pitchFamily="34" charset="0"/>
                <a:ea typeface="Calibri" panose="020F0502020204030204" pitchFamily="34" charset="0"/>
                <a:cs typeface="Times New Roman" panose="02020603050405020304" pitchFamily="18" charset="0"/>
              </a:rPr>
              <a:t>profesional</a:t>
            </a:r>
            <a:r>
              <a:rPr lang="en-GB" sz="1200" i="1" dirty="0">
                <a:effectLst/>
                <a:latin typeface="Arial Nova Cond" panose="020B0506020202020204" pitchFamily="34" charset="0"/>
                <a:ea typeface="Calibri" panose="020F0502020204030204" pitchFamily="34" charset="0"/>
                <a:cs typeface="Times New Roman" panose="02020603050405020304" pitchFamily="18" charset="0"/>
              </a:rPr>
              <a:t> </a:t>
            </a:r>
            <a:r>
              <a:rPr lang="en-GB" sz="1200" i="1" dirty="0" err="1">
                <a:effectLst/>
                <a:latin typeface="Arial Nova Cond" panose="020B0506020202020204" pitchFamily="34" charset="0"/>
                <a:ea typeface="Calibri" panose="020F0502020204030204" pitchFamily="34" charset="0"/>
                <a:cs typeface="Times New Roman" panose="02020603050405020304" pitchFamily="18" charset="0"/>
              </a:rPr>
              <a:t>en</a:t>
            </a:r>
            <a:r>
              <a:rPr lang="en-GB" sz="1200" i="1" dirty="0">
                <a:effectLst/>
                <a:latin typeface="Arial Nova Cond" panose="020B0506020202020204" pitchFamily="34" charset="0"/>
                <a:ea typeface="Calibri" panose="020F0502020204030204" pitchFamily="34" charset="0"/>
                <a:cs typeface="Times New Roman" panose="02020603050405020304" pitchFamily="18" charset="0"/>
              </a:rPr>
              <a:t> Ecuador</a:t>
            </a:r>
            <a:endParaRPr lang="en-GB" sz="1200" i="1" dirty="0">
              <a:latin typeface="Arial Nova Cond" panose="020B0506020202020204" pitchFamily="34" charset="0"/>
            </a:endParaRPr>
          </a:p>
        </p:txBody>
      </p:sp>
      <p:sp>
        <p:nvSpPr>
          <p:cNvPr id="13" name="Rectangle 12">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5" name="Rectangle 14">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26" name="Picture 2">
            <a:extLst>
              <a:ext uri="{FF2B5EF4-FFF2-40B4-BE49-F238E27FC236}">
                <a16:creationId xmlns:a16="http://schemas.microsoft.com/office/drawing/2014/main" id="{1E3FAE38-514A-2F2F-8FAA-8C3EB0DD02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71101" y="6081063"/>
            <a:ext cx="4572000" cy="723900"/>
          </a:xfrm>
          <a:prstGeom prst="rect">
            <a:avLst/>
          </a:prstGeom>
          <a:noFill/>
          <a:extLst>
            <a:ext uri="{909E8E84-426E-40DD-AFC4-6F175D3DCCD1}">
              <a14:hiddenFill xmlns:a14="http://schemas.microsoft.com/office/drawing/2010/main">
                <a:solidFill>
                  <a:srgbClr val="FFFFFF"/>
                </a:solidFill>
              </a14:hiddenFill>
            </a:ext>
          </a:extLst>
        </p:spPr>
      </p:pic>
      <p:pic>
        <p:nvPicPr>
          <p:cNvPr id="7" name="Grafik 6">
            <a:extLst>
              <a:ext uri="{FF2B5EF4-FFF2-40B4-BE49-F238E27FC236}">
                <a16:creationId xmlns:a16="http://schemas.microsoft.com/office/drawing/2014/main" id="{7DD66D9B-B290-A20B-89A4-C2B2C83AE55B}"/>
              </a:ext>
            </a:extLst>
          </p:cNvPr>
          <p:cNvPicPr>
            <a:picLocks noChangeAspect="1"/>
          </p:cNvPicPr>
          <p:nvPr/>
        </p:nvPicPr>
        <p:blipFill>
          <a:blip r:embed="rId4"/>
          <a:stretch>
            <a:fillRect/>
          </a:stretch>
        </p:blipFill>
        <p:spPr>
          <a:xfrm>
            <a:off x="477980" y="2156295"/>
            <a:ext cx="4458669" cy="2201465"/>
          </a:xfrm>
          <a:prstGeom prst="rect">
            <a:avLst/>
          </a:prstGeom>
        </p:spPr>
      </p:pic>
      <p:pic>
        <p:nvPicPr>
          <p:cNvPr id="8" name="Grafik 7">
            <a:extLst>
              <a:ext uri="{FF2B5EF4-FFF2-40B4-BE49-F238E27FC236}">
                <a16:creationId xmlns:a16="http://schemas.microsoft.com/office/drawing/2014/main" id="{2FCE93A3-EF1E-EC25-4C96-C34E2E03823B}"/>
              </a:ext>
            </a:extLst>
          </p:cNvPr>
          <p:cNvPicPr>
            <a:picLocks noChangeAspect="1"/>
          </p:cNvPicPr>
          <p:nvPr/>
        </p:nvPicPr>
        <p:blipFill>
          <a:blip r:embed="rId5"/>
          <a:stretch>
            <a:fillRect/>
          </a:stretch>
        </p:blipFill>
        <p:spPr>
          <a:xfrm>
            <a:off x="9895973" y="631450"/>
            <a:ext cx="1890536" cy="1882974"/>
          </a:xfrm>
          <a:prstGeom prst="rect">
            <a:avLst/>
          </a:prstGeom>
        </p:spPr>
      </p:pic>
    </p:spTree>
    <p:extLst>
      <p:ext uri="{BB962C8B-B14F-4D97-AF65-F5344CB8AC3E}">
        <p14:creationId xmlns:p14="http://schemas.microsoft.com/office/powerpoint/2010/main" val="2470055612"/>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a:extLst>
              <a:ext uri="{FF2B5EF4-FFF2-40B4-BE49-F238E27FC236}">
                <a16:creationId xmlns:a16="http://schemas.microsoft.com/office/drawing/2014/main" id="{0BE78F14-B4DE-0881-8684-3E2C0544D8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3766" y="0"/>
            <a:ext cx="9304467" cy="6858000"/>
          </a:xfrm>
          <a:prstGeom prst="rect">
            <a:avLst/>
          </a:prstGeom>
        </p:spPr>
      </p:pic>
      <p:sp>
        <p:nvSpPr>
          <p:cNvPr id="7" name="Textfeld 6">
            <a:extLst>
              <a:ext uri="{FF2B5EF4-FFF2-40B4-BE49-F238E27FC236}">
                <a16:creationId xmlns:a16="http://schemas.microsoft.com/office/drawing/2014/main" id="{5305484B-6F92-6572-E20C-12DEF2C68C9E}"/>
              </a:ext>
            </a:extLst>
          </p:cNvPr>
          <p:cNvSpPr txBox="1"/>
          <p:nvPr/>
        </p:nvSpPr>
        <p:spPr>
          <a:xfrm>
            <a:off x="849745" y="1713406"/>
            <a:ext cx="3306618" cy="461665"/>
          </a:xfrm>
          <a:prstGeom prst="rect">
            <a:avLst/>
          </a:prstGeom>
          <a:noFill/>
        </p:spPr>
        <p:txBody>
          <a:bodyPr wrap="square">
            <a:spAutoFit/>
          </a:bodyPr>
          <a:lstStyle/>
          <a:p>
            <a:pPr algn="ctr"/>
            <a:r>
              <a:rPr lang="en-US" sz="1200" b="1" dirty="0">
                <a:solidFill>
                  <a:schemeClr val="bg1"/>
                </a:solidFill>
                <a:ea typeface="Calibri" panose="020F0502020204030204" pitchFamily="34" charset="0"/>
              </a:rPr>
              <a:t>Mediascapes </a:t>
            </a:r>
          </a:p>
          <a:p>
            <a:pPr algn="ctr"/>
            <a:r>
              <a:rPr lang="en-US" sz="1200" b="1" dirty="0">
                <a:solidFill>
                  <a:schemeClr val="bg1"/>
                </a:solidFill>
                <a:ea typeface="Calibri" panose="020F0502020204030204" pitchFamily="34" charset="0"/>
              </a:rPr>
              <a:t>[media landscapes]</a:t>
            </a:r>
            <a:endParaRPr lang="de-CH" sz="1200" dirty="0">
              <a:solidFill>
                <a:schemeClr val="bg1"/>
              </a:solidFill>
            </a:endParaRPr>
          </a:p>
        </p:txBody>
      </p:sp>
      <p:sp>
        <p:nvSpPr>
          <p:cNvPr id="9" name="Textfeld 8">
            <a:extLst>
              <a:ext uri="{FF2B5EF4-FFF2-40B4-BE49-F238E27FC236}">
                <a16:creationId xmlns:a16="http://schemas.microsoft.com/office/drawing/2014/main" id="{2AD51C84-0F2A-BF9D-EA79-38308C4516D6}"/>
              </a:ext>
            </a:extLst>
          </p:cNvPr>
          <p:cNvSpPr txBox="1"/>
          <p:nvPr/>
        </p:nvSpPr>
        <p:spPr>
          <a:xfrm>
            <a:off x="1701180" y="2333050"/>
            <a:ext cx="1510372" cy="923330"/>
          </a:xfrm>
          <a:prstGeom prst="rect">
            <a:avLst/>
          </a:prstGeom>
          <a:solidFill>
            <a:srgbClr val="FFFF00"/>
          </a:solidFill>
        </p:spPr>
        <p:txBody>
          <a:bodyPr wrap="square">
            <a:spAutoFit/>
          </a:bodyPr>
          <a:lstStyle/>
          <a:p>
            <a:r>
              <a:rPr lang="en-US" sz="900" dirty="0">
                <a:ea typeface="Calibri" panose="020F0502020204030204" pitchFamily="34" charset="0"/>
              </a:rPr>
              <a:t>Monitoring capability (MM) (for MEDIADELCOM) </a:t>
            </a:r>
            <a:r>
              <a:rPr lang="es-ES" sz="900" dirty="0" err="1">
                <a:ea typeface="Calibri" panose="020F0502020204030204" pitchFamily="34" charset="0"/>
              </a:rPr>
              <a:t>of</a:t>
            </a:r>
            <a:r>
              <a:rPr lang="es-ES" sz="900" dirty="0">
                <a:ea typeface="Calibri" panose="020F0502020204030204" pitchFamily="34" charset="0"/>
              </a:rPr>
              <a:t> EU </a:t>
            </a:r>
            <a:r>
              <a:rPr lang="es-ES" sz="900" dirty="0" err="1">
                <a:ea typeface="Calibri" panose="020F0502020204030204" pitchFamily="34" charset="0"/>
              </a:rPr>
              <a:t>mediascapes</a:t>
            </a:r>
            <a:r>
              <a:rPr lang="es-ES" sz="900" dirty="0">
                <a:ea typeface="Calibri" panose="020F0502020204030204" pitchFamily="34" charset="0"/>
              </a:rPr>
              <a:t> [Meta-análisis] </a:t>
            </a:r>
            <a:r>
              <a:rPr lang="es-ES" sz="900" dirty="0" err="1">
                <a:ea typeface="Calibri" panose="020F0502020204030204" pitchFamily="34" charset="0"/>
              </a:rPr>
              <a:t>based</a:t>
            </a:r>
            <a:r>
              <a:rPr lang="es-ES" sz="900" dirty="0">
                <a:ea typeface="Calibri" panose="020F0502020204030204" pitchFamily="34" charset="0"/>
              </a:rPr>
              <a:t> </a:t>
            </a:r>
            <a:r>
              <a:rPr lang="es-ES" sz="900" dirty="0" err="1">
                <a:ea typeface="Calibri" panose="020F0502020204030204" pitchFamily="34" charset="0"/>
              </a:rPr>
              <a:t>on</a:t>
            </a:r>
            <a:r>
              <a:rPr lang="es-ES" sz="900" dirty="0">
                <a:ea typeface="Calibri" panose="020F0502020204030204" pitchFamily="34" charset="0"/>
              </a:rPr>
              <a:t> deliberative </a:t>
            </a:r>
            <a:r>
              <a:rPr lang="es-ES" sz="900" dirty="0" err="1">
                <a:ea typeface="Calibri" panose="020F0502020204030204" pitchFamily="34" charset="0"/>
              </a:rPr>
              <a:t>communication</a:t>
            </a:r>
            <a:r>
              <a:rPr lang="es-ES" sz="900" dirty="0">
                <a:ea typeface="Calibri" panose="020F0502020204030204" pitchFamily="34" charset="0"/>
              </a:rPr>
              <a:t>: SCENARIOS.</a:t>
            </a:r>
            <a:endParaRPr lang="de-CH" sz="900" dirty="0"/>
          </a:p>
        </p:txBody>
      </p:sp>
      <p:sp>
        <p:nvSpPr>
          <p:cNvPr id="12" name="Textfeld 11">
            <a:extLst>
              <a:ext uri="{FF2B5EF4-FFF2-40B4-BE49-F238E27FC236}">
                <a16:creationId xmlns:a16="http://schemas.microsoft.com/office/drawing/2014/main" id="{6569083E-7E68-DF1B-E0D0-BC67FF75F8F2}"/>
              </a:ext>
            </a:extLst>
          </p:cNvPr>
          <p:cNvSpPr txBox="1"/>
          <p:nvPr/>
        </p:nvSpPr>
        <p:spPr>
          <a:xfrm>
            <a:off x="849745" y="3442596"/>
            <a:ext cx="3306618" cy="461665"/>
          </a:xfrm>
          <a:prstGeom prst="rect">
            <a:avLst/>
          </a:prstGeom>
          <a:noFill/>
        </p:spPr>
        <p:txBody>
          <a:bodyPr wrap="square">
            <a:spAutoFit/>
          </a:bodyPr>
          <a:lstStyle/>
          <a:p>
            <a:pPr algn="ctr"/>
            <a:r>
              <a:rPr lang="en-US" sz="1200" b="1" dirty="0">
                <a:solidFill>
                  <a:schemeClr val="bg1"/>
                </a:solidFill>
                <a:ea typeface="Calibri" panose="020F0502020204030204" pitchFamily="34" charset="0"/>
              </a:rPr>
              <a:t>Agents &amp; Structures </a:t>
            </a:r>
          </a:p>
          <a:p>
            <a:pPr algn="ctr"/>
            <a:r>
              <a:rPr lang="en-US" sz="1200" b="1" dirty="0">
                <a:solidFill>
                  <a:schemeClr val="bg1"/>
                </a:solidFill>
                <a:ea typeface="Calibri" panose="020F0502020204030204" pitchFamily="34" charset="0"/>
              </a:rPr>
              <a:t>[Archer, 1995]</a:t>
            </a:r>
            <a:endParaRPr lang="de-CH" sz="1200" dirty="0">
              <a:solidFill>
                <a:schemeClr val="bg1"/>
              </a:solidFill>
            </a:endParaRPr>
          </a:p>
        </p:txBody>
      </p:sp>
      <p:sp>
        <p:nvSpPr>
          <p:cNvPr id="15" name="Textfeld 14">
            <a:extLst>
              <a:ext uri="{FF2B5EF4-FFF2-40B4-BE49-F238E27FC236}">
                <a16:creationId xmlns:a16="http://schemas.microsoft.com/office/drawing/2014/main" id="{123E7C95-FD25-F6B7-C264-5963D8289B50}"/>
              </a:ext>
            </a:extLst>
          </p:cNvPr>
          <p:cNvSpPr txBox="1"/>
          <p:nvPr/>
        </p:nvSpPr>
        <p:spPr>
          <a:xfrm>
            <a:off x="803057" y="6211440"/>
            <a:ext cx="3306618" cy="461665"/>
          </a:xfrm>
          <a:prstGeom prst="rect">
            <a:avLst/>
          </a:prstGeom>
          <a:noFill/>
        </p:spPr>
        <p:txBody>
          <a:bodyPr wrap="square">
            <a:spAutoFit/>
          </a:bodyPr>
          <a:lstStyle/>
          <a:p>
            <a:pPr algn="ctr"/>
            <a:r>
              <a:rPr lang="en-US" sz="1200" b="1" dirty="0">
                <a:solidFill>
                  <a:schemeClr val="bg1"/>
                </a:solidFill>
                <a:ea typeface="Calibri" panose="020F0502020204030204" pitchFamily="34" charset="0"/>
              </a:rPr>
              <a:t>[OMM2] in diachronic </a:t>
            </a:r>
          </a:p>
          <a:p>
            <a:pPr algn="ctr"/>
            <a:r>
              <a:rPr lang="en-US" sz="1200" b="1" dirty="0">
                <a:solidFill>
                  <a:schemeClr val="bg1"/>
                </a:solidFill>
                <a:ea typeface="Calibri" panose="020F0502020204030204" pitchFamily="34" charset="0"/>
              </a:rPr>
              <a:t>perspective (2000-20)</a:t>
            </a:r>
          </a:p>
        </p:txBody>
      </p:sp>
      <p:pic>
        <p:nvPicPr>
          <p:cNvPr id="16" name="Grafik 15">
            <a:extLst>
              <a:ext uri="{FF2B5EF4-FFF2-40B4-BE49-F238E27FC236}">
                <a16:creationId xmlns:a16="http://schemas.microsoft.com/office/drawing/2014/main" id="{A233A345-A2F1-9193-D92C-514EB60F04D1}"/>
              </a:ext>
            </a:extLst>
          </p:cNvPr>
          <p:cNvPicPr>
            <a:picLocks noChangeAspect="1"/>
          </p:cNvPicPr>
          <p:nvPr/>
        </p:nvPicPr>
        <p:blipFill>
          <a:blip r:embed="rId3"/>
          <a:stretch>
            <a:fillRect/>
          </a:stretch>
        </p:blipFill>
        <p:spPr>
          <a:xfrm>
            <a:off x="3490332" y="5563943"/>
            <a:ext cx="1013373" cy="1294993"/>
          </a:xfrm>
          <a:prstGeom prst="rect">
            <a:avLst/>
          </a:prstGeom>
          <a:ln w="19050">
            <a:solidFill>
              <a:schemeClr val="tx1"/>
            </a:solidFill>
          </a:ln>
        </p:spPr>
      </p:pic>
      <p:sp>
        <p:nvSpPr>
          <p:cNvPr id="19" name="Textfeld 18">
            <a:extLst>
              <a:ext uri="{FF2B5EF4-FFF2-40B4-BE49-F238E27FC236}">
                <a16:creationId xmlns:a16="http://schemas.microsoft.com/office/drawing/2014/main" id="{E72D4FD5-2B32-A492-EBED-6FC421EB4208}"/>
              </a:ext>
            </a:extLst>
          </p:cNvPr>
          <p:cNvSpPr txBox="1"/>
          <p:nvPr/>
        </p:nvSpPr>
        <p:spPr>
          <a:xfrm>
            <a:off x="8473463" y="1713405"/>
            <a:ext cx="2097894" cy="461665"/>
          </a:xfrm>
          <a:prstGeom prst="rect">
            <a:avLst/>
          </a:prstGeom>
          <a:noFill/>
        </p:spPr>
        <p:txBody>
          <a:bodyPr wrap="square">
            <a:spAutoFit/>
          </a:bodyPr>
          <a:lstStyle/>
          <a:p>
            <a:pPr algn="ctr"/>
            <a:r>
              <a:rPr lang="en-US" sz="1200" b="1" dirty="0">
                <a:solidFill>
                  <a:schemeClr val="bg1"/>
                </a:solidFill>
                <a:ea typeface="Calibri" panose="020F0502020204030204" pitchFamily="34" charset="0"/>
              </a:rPr>
              <a:t>Wisdom-based media policy [and governance]</a:t>
            </a:r>
          </a:p>
        </p:txBody>
      </p:sp>
      <p:sp>
        <p:nvSpPr>
          <p:cNvPr id="20" name="Textfeld 19">
            <a:extLst>
              <a:ext uri="{FF2B5EF4-FFF2-40B4-BE49-F238E27FC236}">
                <a16:creationId xmlns:a16="http://schemas.microsoft.com/office/drawing/2014/main" id="{C040870F-9E1E-0B1A-3B95-40FD5D4705A2}"/>
              </a:ext>
            </a:extLst>
          </p:cNvPr>
          <p:cNvSpPr txBox="1"/>
          <p:nvPr/>
        </p:nvSpPr>
        <p:spPr>
          <a:xfrm>
            <a:off x="8980450" y="2826646"/>
            <a:ext cx="1767783" cy="1200329"/>
          </a:xfrm>
          <a:prstGeom prst="rect">
            <a:avLst/>
          </a:prstGeom>
          <a:solidFill>
            <a:srgbClr val="FFFF00"/>
          </a:solidFill>
        </p:spPr>
        <p:txBody>
          <a:bodyPr wrap="square">
            <a:spAutoFit/>
          </a:bodyPr>
          <a:lstStyle/>
          <a:p>
            <a:r>
              <a:rPr lang="en-US" sz="900" dirty="0">
                <a:ea typeface="Calibri" panose="020F0502020204030204" pitchFamily="34" charset="0"/>
              </a:rPr>
              <a:t>Examination of knowledge production relating to the four identified domains, the coherence of data collection, the proliferation of data, the formulation of knowledge, and its application in the crafting of media policies.</a:t>
            </a:r>
          </a:p>
        </p:txBody>
      </p:sp>
      <p:sp>
        <p:nvSpPr>
          <p:cNvPr id="23" name="Textfeld 22">
            <a:extLst>
              <a:ext uri="{FF2B5EF4-FFF2-40B4-BE49-F238E27FC236}">
                <a16:creationId xmlns:a16="http://schemas.microsoft.com/office/drawing/2014/main" id="{E1213018-7F9C-2A21-EEE6-997B8AA4FF6C}"/>
              </a:ext>
            </a:extLst>
          </p:cNvPr>
          <p:cNvSpPr txBox="1"/>
          <p:nvPr/>
        </p:nvSpPr>
        <p:spPr>
          <a:xfrm>
            <a:off x="8747013" y="6165971"/>
            <a:ext cx="1842959" cy="461665"/>
          </a:xfrm>
          <a:prstGeom prst="rect">
            <a:avLst/>
          </a:prstGeom>
          <a:noFill/>
        </p:spPr>
        <p:txBody>
          <a:bodyPr wrap="square">
            <a:spAutoFit/>
          </a:bodyPr>
          <a:lstStyle/>
          <a:p>
            <a:pPr algn="ctr"/>
            <a:r>
              <a:rPr lang="en-US" sz="1200" b="1" dirty="0">
                <a:solidFill>
                  <a:schemeClr val="bg1"/>
                </a:solidFill>
                <a:ea typeface="Calibri" panose="020F0502020204030204" pitchFamily="34" charset="0"/>
              </a:rPr>
              <a:t>Pyramid of wisdom (DIKW) [Rowley, 2007]</a:t>
            </a:r>
          </a:p>
        </p:txBody>
      </p:sp>
      <p:sp>
        <p:nvSpPr>
          <p:cNvPr id="24" name="Textfeld 23">
            <a:extLst>
              <a:ext uri="{FF2B5EF4-FFF2-40B4-BE49-F238E27FC236}">
                <a16:creationId xmlns:a16="http://schemas.microsoft.com/office/drawing/2014/main" id="{D7338D79-880B-936F-7F44-CD32CC7094FC}"/>
              </a:ext>
            </a:extLst>
          </p:cNvPr>
          <p:cNvSpPr txBox="1"/>
          <p:nvPr/>
        </p:nvSpPr>
        <p:spPr>
          <a:xfrm>
            <a:off x="4518838" y="6258303"/>
            <a:ext cx="1381502" cy="276999"/>
          </a:xfrm>
          <a:prstGeom prst="rect">
            <a:avLst/>
          </a:prstGeom>
          <a:noFill/>
        </p:spPr>
        <p:txBody>
          <a:bodyPr wrap="square">
            <a:spAutoFit/>
          </a:bodyPr>
          <a:lstStyle/>
          <a:p>
            <a:pPr algn="ctr"/>
            <a:r>
              <a:rPr lang="en-US" sz="1200" b="1" dirty="0">
                <a:solidFill>
                  <a:schemeClr val="bg1"/>
                </a:solidFill>
                <a:ea typeface="Calibri" panose="020F0502020204030204" pitchFamily="34" charset="0"/>
              </a:rPr>
              <a:t>Context</a:t>
            </a:r>
          </a:p>
        </p:txBody>
      </p:sp>
      <p:sp>
        <p:nvSpPr>
          <p:cNvPr id="25" name="Textfeld 24">
            <a:extLst>
              <a:ext uri="{FF2B5EF4-FFF2-40B4-BE49-F238E27FC236}">
                <a16:creationId xmlns:a16="http://schemas.microsoft.com/office/drawing/2014/main" id="{D90B8574-450F-6621-202E-877487F7BB42}"/>
              </a:ext>
            </a:extLst>
          </p:cNvPr>
          <p:cNvSpPr txBox="1"/>
          <p:nvPr/>
        </p:nvSpPr>
        <p:spPr>
          <a:xfrm>
            <a:off x="8552253" y="4426824"/>
            <a:ext cx="1940313" cy="1015663"/>
          </a:xfrm>
          <a:prstGeom prst="rect">
            <a:avLst/>
          </a:prstGeom>
          <a:solidFill>
            <a:schemeClr val="tx1"/>
          </a:solidFill>
        </p:spPr>
        <p:txBody>
          <a:bodyPr wrap="square">
            <a:spAutoFit/>
          </a:bodyPr>
          <a:lstStyle/>
          <a:p>
            <a:pPr algn="ctr"/>
            <a:r>
              <a:rPr lang="en-US" sz="1200" b="1" dirty="0">
                <a:solidFill>
                  <a:schemeClr val="bg1"/>
                </a:solidFill>
                <a:ea typeface="Calibri" panose="020F0502020204030204" pitchFamily="34" charset="0"/>
              </a:rPr>
              <a:t>Method of diachronic comparative meta-analysis for the monitoring capabilities of deliberative communication </a:t>
            </a:r>
          </a:p>
        </p:txBody>
      </p:sp>
      <p:sp>
        <p:nvSpPr>
          <p:cNvPr id="27" name="Textfeld 26">
            <a:extLst>
              <a:ext uri="{FF2B5EF4-FFF2-40B4-BE49-F238E27FC236}">
                <a16:creationId xmlns:a16="http://schemas.microsoft.com/office/drawing/2014/main" id="{6EBEF160-B73F-B996-2461-C7952AC47C54}"/>
              </a:ext>
            </a:extLst>
          </p:cNvPr>
          <p:cNvSpPr txBox="1"/>
          <p:nvPr/>
        </p:nvSpPr>
        <p:spPr>
          <a:xfrm>
            <a:off x="7036255" y="6326856"/>
            <a:ext cx="469916" cy="230832"/>
          </a:xfrm>
          <a:prstGeom prst="rect">
            <a:avLst/>
          </a:prstGeom>
          <a:solidFill>
            <a:srgbClr val="FFFF00"/>
          </a:solidFill>
        </p:spPr>
        <p:txBody>
          <a:bodyPr wrap="square">
            <a:spAutoFit/>
          </a:bodyPr>
          <a:lstStyle/>
          <a:p>
            <a:pPr algn="ctr"/>
            <a:r>
              <a:rPr lang="en-US" sz="900" dirty="0">
                <a:ea typeface="Calibri" panose="020F0502020204030204" pitchFamily="34" charset="0"/>
              </a:rPr>
              <a:t>DATA</a:t>
            </a:r>
          </a:p>
        </p:txBody>
      </p:sp>
      <p:sp>
        <p:nvSpPr>
          <p:cNvPr id="28" name="Textfeld 27">
            <a:extLst>
              <a:ext uri="{FF2B5EF4-FFF2-40B4-BE49-F238E27FC236}">
                <a16:creationId xmlns:a16="http://schemas.microsoft.com/office/drawing/2014/main" id="{5764E254-6528-F28F-3C27-B4453E749F84}"/>
              </a:ext>
            </a:extLst>
          </p:cNvPr>
          <p:cNvSpPr txBox="1"/>
          <p:nvPr/>
        </p:nvSpPr>
        <p:spPr>
          <a:xfrm>
            <a:off x="6830410" y="6050555"/>
            <a:ext cx="881609" cy="230832"/>
          </a:xfrm>
          <a:prstGeom prst="rect">
            <a:avLst/>
          </a:prstGeom>
          <a:solidFill>
            <a:srgbClr val="FFFF00"/>
          </a:solidFill>
        </p:spPr>
        <p:txBody>
          <a:bodyPr wrap="square">
            <a:spAutoFit/>
          </a:bodyPr>
          <a:lstStyle/>
          <a:p>
            <a:pPr algn="ctr"/>
            <a:r>
              <a:rPr lang="en-US" sz="900" dirty="0">
                <a:ea typeface="Calibri" panose="020F0502020204030204" pitchFamily="34" charset="0"/>
              </a:rPr>
              <a:t>INFORMATION</a:t>
            </a:r>
          </a:p>
        </p:txBody>
      </p:sp>
      <p:sp>
        <p:nvSpPr>
          <p:cNvPr id="29" name="Textfeld 28">
            <a:extLst>
              <a:ext uri="{FF2B5EF4-FFF2-40B4-BE49-F238E27FC236}">
                <a16:creationId xmlns:a16="http://schemas.microsoft.com/office/drawing/2014/main" id="{11E1C883-DC9B-AF52-C097-D82B035E8D41}"/>
              </a:ext>
            </a:extLst>
          </p:cNvPr>
          <p:cNvSpPr txBox="1"/>
          <p:nvPr/>
        </p:nvSpPr>
        <p:spPr>
          <a:xfrm>
            <a:off x="6882872" y="5762015"/>
            <a:ext cx="805426" cy="230832"/>
          </a:xfrm>
          <a:prstGeom prst="rect">
            <a:avLst/>
          </a:prstGeom>
          <a:solidFill>
            <a:srgbClr val="FFFF00"/>
          </a:solidFill>
        </p:spPr>
        <p:txBody>
          <a:bodyPr wrap="square">
            <a:spAutoFit/>
          </a:bodyPr>
          <a:lstStyle/>
          <a:p>
            <a:pPr algn="ctr"/>
            <a:r>
              <a:rPr lang="en-US" sz="900" dirty="0">
                <a:ea typeface="Calibri" panose="020F0502020204030204" pitchFamily="34" charset="0"/>
              </a:rPr>
              <a:t>KNOWLEDGE</a:t>
            </a:r>
          </a:p>
        </p:txBody>
      </p:sp>
      <p:sp>
        <p:nvSpPr>
          <p:cNvPr id="30" name="Textfeld 29">
            <a:extLst>
              <a:ext uri="{FF2B5EF4-FFF2-40B4-BE49-F238E27FC236}">
                <a16:creationId xmlns:a16="http://schemas.microsoft.com/office/drawing/2014/main" id="{2BCCB0F4-C1A7-E1A6-FE6E-46A1607B811B}"/>
              </a:ext>
            </a:extLst>
          </p:cNvPr>
          <p:cNvSpPr txBox="1"/>
          <p:nvPr/>
        </p:nvSpPr>
        <p:spPr>
          <a:xfrm>
            <a:off x="6962143" y="5463431"/>
            <a:ext cx="618141" cy="230832"/>
          </a:xfrm>
          <a:prstGeom prst="rect">
            <a:avLst/>
          </a:prstGeom>
          <a:solidFill>
            <a:srgbClr val="FFFF00"/>
          </a:solidFill>
        </p:spPr>
        <p:txBody>
          <a:bodyPr wrap="square">
            <a:spAutoFit/>
          </a:bodyPr>
          <a:lstStyle/>
          <a:p>
            <a:pPr algn="ctr"/>
            <a:r>
              <a:rPr lang="en-US" sz="900" dirty="0">
                <a:ea typeface="Calibri" panose="020F0502020204030204" pitchFamily="34" charset="0"/>
              </a:rPr>
              <a:t>WISDOM</a:t>
            </a:r>
          </a:p>
        </p:txBody>
      </p:sp>
      <p:sp>
        <p:nvSpPr>
          <p:cNvPr id="31" name="Textfeld 30">
            <a:extLst>
              <a:ext uri="{FF2B5EF4-FFF2-40B4-BE49-F238E27FC236}">
                <a16:creationId xmlns:a16="http://schemas.microsoft.com/office/drawing/2014/main" id="{86DFDEF5-CB51-4D64-02DC-7407EB6DD3C6}"/>
              </a:ext>
            </a:extLst>
          </p:cNvPr>
          <p:cNvSpPr txBox="1"/>
          <p:nvPr/>
        </p:nvSpPr>
        <p:spPr>
          <a:xfrm>
            <a:off x="1701179" y="3975061"/>
            <a:ext cx="1510372" cy="230832"/>
          </a:xfrm>
          <a:prstGeom prst="rect">
            <a:avLst/>
          </a:prstGeom>
          <a:solidFill>
            <a:srgbClr val="FFFF00"/>
          </a:solidFill>
        </p:spPr>
        <p:txBody>
          <a:bodyPr wrap="square">
            <a:spAutoFit/>
          </a:bodyPr>
          <a:lstStyle/>
          <a:p>
            <a:r>
              <a:rPr lang="es-ES" sz="900" dirty="0" err="1">
                <a:ea typeface="Calibri" panose="020F0502020204030204" pitchFamily="34" charset="0"/>
              </a:rPr>
              <a:t>Realist</a:t>
            </a:r>
            <a:r>
              <a:rPr lang="es-ES" sz="900" dirty="0">
                <a:ea typeface="Calibri" panose="020F0502020204030204" pitchFamily="34" charset="0"/>
              </a:rPr>
              <a:t> Social </a:t>
            </a:r>
            <a:r>
              <a:rPr lang="es-ES" sz="900" dirty="0" err="1">
                <a:ea typeface="Calibri" panose="020F0502020204030204" pitchFamily="34" charset="0"/>
              </a:rPr>
              <a:t>Theory</a:t>
            </a:r>
            <a:endParaRPr lang="de-CH" sz="900" dirty="0"/>
          </a:p>
        </p:txBody>
      </p:sp>
      <p:sp>
        <p:nvSpPr>
          <p:cNvPr id="32" name="Textfeld 31">
            <a:extLst>
              <a:ext uri="{FF2B5EF4-FFF2-40B4-BE49-F238E27FC236}">
                <a16:creationId xmlns:a16="http://schemas.microsoft.com/office/drawing/2014/main" id="{71D4EC3C-3899-28FE-7C40-5C45334D0F1D}"/>
              </a:ext>
            </a:extLst>
          </p:cNvPr>
          <p:cNvSpPr txBox="1"/>
          <p:nvPr/>
        </p:nvSpPr>
        <p:spPr>
          <a:xfrm>
            <a:off x="4182339" y="6588996"/>
            <a:ext cx="517952" cy="230832"/>
          </a:xfrm>
          <a:prstGeom prst="rect">
            <a:avLst/>
          </a:prstGeom>
          <a:solidFill>
            <a:srgbClr val="FFFF00"/>
          </a:solidFill>
        </p:spPr>
        <p:txBody>
          <a:bodyPr wrap="square">
            <a:spAutoFit/>
          </a:bodyPr>
          <a:lstStyle/>
          <a:p>
            <a:pPr algn="ctr"/>
            <a:r>
              <a:rPr lang="en-US" sz="900" dirty="0">
                <a:ea typeface="Calibri" panose="020F0502020204030204" pitchFamily="34" charset="0"/>
              </a:rPr>
              <a:t>macro</a:t>
            </a:r>
          </a:p>
        </p:txBody>
      </p:sp>
      <p:sp>
        <p:nvSpPr>
          <p:cNvPr id="33" name="Textfeld 32">
            <a:extLst>
              <a:ext uri="{FF2B5EF4-FFF2-40B4-BE49-F238E27FC236}">
                <a16:creationId xmlns:a16="http://schemas.microsoft.com/office/drawing/2014/main" id="{ABABA02E-BDB4-433B-5F59-5C79AE93D853}"/>
              </a:ext>
            </a:extLst>
          </p:cNvPr>
          <p:cNvSpPr txBox="1"/>
          <p:nvPr/>
        </p:nvSpPr>
        <p:spPr>
          <a:xfrm>
            <a:off x="4178876" y="6168227"/>
            <a:ext cx="517952" cy="230832"/>
          </a:xfrm>
          <a:prstGeom prst="rect">
            <a:avLst/>
          </a:prstGeom>
          <a:solidFill>
            <a:srgbClr val="FFFF00"/>
          </a:solidFill>
        </p:spPr>
        <p:txBody>
          <a:bodyPr wrap="square">
            <a:spAutoFit/>
          </a:bodyPr>
          <a:lstStyle/>
          <a:p>
            <a:pPr algn="ctr"/>
            <a:r>
              <a:rPr lang="en-US" sz="900" dirty="0" err="1">
                <a:ea typeface="Calibri" panose="020F0502020204030204" pitchFamily="34" charset="0"/>
              </a:rPr>
              <a:t>meso</a:t>
            </a:r>
            <a:endParaRPr lang="en-US" sz="900" dirty="0">
              <a:ea typeface="Calibri" panose="020F0502020204030204" pitchFamily="34" charset="0"/>
            </a:endParaRPr>
          </a:p>
        </p:txBody>
      </p:sp>
      <p:sp>
        <p:nvSpPr>
          <p:cNvPr id="34" name="Textfeld 33">
            <a:extLst>
              <a:ext uri="{FF2B5EF4-FFF2-40B4-BE49-F238E27FC236}">
                <a16:creationId xmlns:a16="http://schemas.microsoft.com/office/drawing/2014/main" id="{1618AD4B-BEB6-C3AE-8800-E120B1DB32BE}"/>
              </a:ext>
            </a:extLst>
          </p:cNvPr>
          <p:cNvSpPr txBox="1"/>
          <p:nvPr/>
        </p:nvSpPr>
        <p:spPr>
          <a:xfrm>
            <a:off x="4178876" y="5762015"/>
            <a:ext cx="517952" cy="230832"/>
          </a:xfrm>
          <a:prstGeom prst="rect">
            <a:avLst/>
          </a:prstGeom>
          <a:solidFill>
            <a:srgbClr val="FFFF00"/>
          </a:solidFill>
        </p:spPr>
        <p:txBody>
          <a:bodyPr wrap="square">
            <a:spAutoFit/>
          </a:bodyPr>
          <a:lstStyle/>
          <a:p>
            <a:pPr algn="ctr"/>
            <a:r>
              <a:rPr lang="en-US" sz="900" dirty="0">
                <a:ea typeface="Calibri" panose="020F0502020204030204" pitchFamily="34" charset="0"/>
              </a:rPr>
              <a:t>micro</a:t>
            </a:r>
          </a:p>
        </p:txBody>
      </p:sp>
      <p:sp>
        <p:nvSpPr>
          <p:cNvPr id="2" name="Rechteck 1">
            <a:extLst>
              <a:ext uri="{FF2B5EF4-FFF2-40B4-BE49-F238E27FC236}">
                <a16:creationId xmlns:a16="http://schemas.microsoft.com/office/drawing/2014/main" id="{537914D2-397E-8ECA-E6B7-797FB481BFB7}"/>
              </a:ext>
            </a:extLst>
          </p:cNvPr>
          <p:cNvSpPr/>
          <p:nvPr/>
        </p:nvSpPr>
        <p:spPr>
          <a:xfrm rot="5400000">
            <a:off x="2201906" y="1165427"/>
            <a:ext cx="461663" cy="1557623"/>
          </a:xfrm>
          <a:prstGeom prst="rect">
            <a:avLst/>
          </a:prstGeom>
          <a:solidFill>
            <a:schemeClr val="accent2">
              <a:lumMod val="20000"/>
              <a:lumOff val="80000"/>
              <a:alpha val="44000"/>
            </a:schemeClr>
          </a:solidFill>
          <a:ln w="1143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3" name="Rechteck 2">
            <a:extLst>
              <a:ext uri="{FF2B5EF4-FFF2-40B4-BE49-F238E27FC236}">
                <a16:creationId xmlns:a16="http://schemas.microsoft.com/office/drawing/2014/main" id="{3C6C20C9-7A96-1D22-84E6-9769A53B0458}"/>
              </a:ext>
            </a:extLst>
          </p:cNvPr>
          <p:cNvSpPr/>
          <p:nvPr/>
        </p:nvSpPr>
        <p:spPr>
          <a:xfrm rot="5400000">
            <a:off x="9255621" y="938129"/>
            <a:ext cx="533571" cy="1940311"/>
          </a:xfrm>
          <a:prstGeom prst="rect">
            <a:avLst/>
          </a:prstGeom>
          <a:solidFill>
            <a:schemeClr val="accent2">
              <a:lumMod val="20000"/>
              <a:lumOff val="80000"/>
              <a:alpha val="44000"/>
            </a:schemeClr>
          </a:solidFill>
          <a:ln w="1143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4" name="Rechteck 3">
            <a:extLst>
              <a:ext uri="{FF2B5EF4-FFF2-40B4-BE49-F238E27FC236}">
                <a16:creationId xmlns:a16="http://schemas.microsoft.com/office/drawing/2014/main" id="{B49D91EC-435B-1E0F-1168-52F52C9D99AE}"/>
              </a:ext>
            </a:extLst>
          </p:cNvPr>
          <p:cNvSpPr/>
          <p:nvPr/>
        </p:nvSpPr>
        <p:spPr>
          <a:xfrm rot="5400000">
            <a:off x="8991750" y="3962620"/>
            <a:ext cx="1037543" cy="1964079"/>
          </a:xfrm>
          <a:prstGeom prst="rect">
            <a:avLst/>
          </a:prstGeom>
          <a:solidFill>
            <a:schemeClr val="accent2">
              <a:lumMod val="20000"/>
              <a:lumOff val="80000"/>
              <a:alpha val="44000"/>
            </a:schemeClr>
          </a:solidFill>
          <a:ln w="1143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6" name="Subtitle 2">
            <a:extLst>
              <a:ext uri="{FF2B5EF4-FFF2-40B4-BE49-F238E27FC236}">
                <a16:creationId xmlns:a16="http://schemas.microsoft.com/office/drawing/2014/main" id="{9514C3CD-CE04-3A3C-DC7C-B8147975AE77}"/>
              </a:ext>
            </a:extLst>
          </p:cNvPr>
          <p:cNvSpPr txBox="1">
            <a:spLocks/>
          </p:cNvSpPr>
          <p:nvPr/>
        </p:nvSpPr>
        <p:spPr>
          <a:xfrm>
            <a:off x="-1" y="0"/>
            <a:ext cx="2657475" cy="6858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200" b="1" dirty="0"/>
          </a:p>
          <a:p>
            <a:pPr marL="0" indent="0">
              <a:buNone/>
            </a:pPr>
            <a:r>
              <a:rPr lang="en-GB" sz="1600" dirty="0">
                <a:effectLst/>
                <a:latin typeface="Calibri" panose="020F0502020204030204" pitchFamily="34" charset="0"/>
                <a:ea typeface="Calibri" panose="020F0502020204030204" pitchFamily="34" charset="0"/>
              </a:rPr>
              <a:t>Austria</a:t>
            </a:r>
          </a:p>
          <a:p>
            <a:pPr marL="0" indent="0">
              <a:buNone/>
            </a:pPr>
            <a:r>
              <a:rPr lang="en-GB" sz="1600" dirty="0">
                <a:effectLst/>
                <a:latin typeface="Calibri" panose="020F0502020204030204" pitchFamily="34" charset="0"/>
                <a:ea typeface="Calibri" panose="020F0502020204030204" pitchFamily="34" charset="0"/>
              </a:rPr>
              <a:t>Bulgaria</a:t>
            </a:r>
          </a:p>
          <a:p>
            <a:pPr marL="0" indent="0">
              <a:buNone/>
            </a:pPr>
            <a:r>
              <a:rPr lang="en-GB" sz="1600" dirty="0">
                <a:effectLst/>
                <a:latin typeface="Calibri" panose="020F0502020204030204" pitchFamily="34" charset="0"/>
                <a:ea typeface="Calibri" panose="020F0502020204030204" pitchFamily="34" charset="0"/>
              </a:rPr>
              <a:t>Croatia</a:t>
            </a:r>
          </a:p>
          <a:p>
            <a:pPr marL="0" indent="0">
              <a:buNone/>
            </a:pPr>
            <a:r>
              <a:rPr lang="en-GB" sz="1600" dirty="0">
                <a:effectLst/>
                <a:latin typeface="Calibri" panose="020F0502020204030204" pitchFamily="34" charset="0"/>
                <a:ea typeface="Calibri" panose="020F0502020204030204" pitchFamily="34" charset="0"/>
              </a:rPr>
              <a:t>Czech Republic</a:t>
            </a:r>
          </a:p>
          <a:p>
            <a:pPr marL="0" indent="0">
              <a:buNone/>
            </a:pPr>
            <a:r>
              <a:rPr lang="en-GB" sz="1600" dirty="0">
                <a:effectLst/>
                <a:latin typeface="Calibri" panose="020F0502020204030204" pitchFamily="34" charset="0"/>
                <a:ea typeface="Calibri" panose="020F0502020204030204" pitchFamily="34" charset="0"/>
              </a:rPr>
              <a:t>Estonia</a:t>
            </a:r>
          </a:p>
          <a:p>
            <a:pPr marL="0" indent="0">
              <a:buNone/>
            </a:pPr>
            <a:r>
              <a:rPr lang="en-GB" sz="1600" dirty="0">
                <a:effectLst/>
                <a:latin typeface="Calibri" panose="020F0502020204030204" pitchFamily="34" charset="0"/>
                <a:ea typeface="Calibri" panose="020F0502020204030204" pitchFamily="34" charset="0"/>
              </a:rPr>
              <a:t>Germany</a:t>
            </a:r>
          </a:p>
          <a:p>
            <a:pPr marL="0" indent="0">
              <a:buNone/>
            </a:pPr>
            <a:r>
              <a:rPr lang="en-GB" sz="1600" dirty="0">
                <a:effectLst/>
                <a:latin typeface="Calibri" panose="020F0502020204030204" pitchFamily="34" charset="0"/>
                <a:ea typeface="Calibri" panose="020F0502020204030204" pitchFamily="34" charset="0"/>
              </a:rPr>
              <a:t>Greece</a:t>
            </a:r>
          </a:p>
          <a:p>
            <a:pPr marL="0" indent="0">
              <a:buNone/>
            </a:pPr>
            <a:r>
              <a:rPr lang="en-GB" sz="1600" dirty="0">
                <a:effectLst/>
                <a:latin typeface="Calibri" panose="020F0502020204030204" pitchFamily="34" charset="0"/>
                <a:ea typeface="Calibri" panose="020F0502020204030204" pitchFamily="34" charset="0"/>
              </a:rPr>
              <a:t>Hungary</a:t>
            </a:r>
          </a:p>
          <a:p>
            <a:pPr marL="0" indent="0">
              <a:buNone/>
            </a:pPr>
            <a:r>
              <a:rPr lang="en-GB" sz="1600" dirty="0">
                <a:effectLst/>
                <a:latin typeface="Calibri" panose="020F0502020204030204" pitchFamily="34" charset="0"/>
                <a:ea typeface="Calibri" panose="020F0502020204030204" pitchFamily="34" charset="0"/>
              </a:rPr>
              <a:t>Italy</a:t>
            </a:r>
          </a:p>
          <a:p>
            <a:pPr marL="0" indent="0">
              <a:buNone/>
            </a:pPr>
            <a:r>
              <a:rPr lang="en-GB" sz="1600" dirty="0">
                <a:effectLst/>
                <a:latin typeface="Calibri" panose="020F0502020204030204" pitchFamily="34" charset="0"/>
                <a:ea typeface="Calibri" panose="020F0502020204030204" pitchFamily="34" charset="0"/>
              </a:rPr>
              <a:t>Latvia</a:t>
            </a:r>
          </a:p>
          <a:p>
            <a:pPr marL="0" indent="0">
              <a:buNone/>
            </a:pPr>
            <a:r>
              <a:rPr lang="en-GB" sz="1600" dirty="0">
                <a:effectLst/>
                <a:latin typeface="Calibri" panose="020F0502020204030204" pitchFamily="34" charset="0"/>
                <a:ea typeface="Calibri" panose="020F0502020204030204" pitchFamily="34" charset="0"/>
              </a:rPr>
              <a:t>Poland</a:t>
            </a:r>
          </a:p>
          <a:p>
            <a:pPr marL="0" indent="0">
              <a:buNone/>
            </a:pPr>
            <a:r>
              <a:rPr lang="en-GB" sz="1600" dirty="0">
                <a:effectLst/>
                <a:latin typeface="Calibri" panose="020F0502020204030204" pitchFamily="34" charset="0"/>
                <a:ea typeface="Calibri" panose="020F0502020204030204" pitchFamily="34" charset="0"/>
              </a:rPr>
              <a:t>Romania</a:t>
            </a:r>
          </a:p>
          <a:p>
            <a:pPr marL="0" indent="0">
              <a:buNone/>
            </a:pPr>
            <a:r>
              <a:rPr lang="en-GB" sz="1600" dirty="0">
                <a:effectLst/>
                <a:latin typeface="Calibri" panose="020F0502020204030204" pitchFamily="34" charset="0"/>
                <a:ea typeface="Calibri" panose="020F0502020204030204" pitchFamily="34" charset="0"/>
              </a:rPr>
              <a:t>Slovakia</a:t>
            </a:r>
          </a:p>
          <a:p>
            <a:pPr marL="0" indent="0">
              <a:buNone/>
            </a:pPr>
            <a:r>
              <a:rPr lang="en-GB" sz="1600" dirty="0">
                <a:effectLst/>
                <a:latin typeface="Calibri" panose="020F0502020204030204" pitchFamily="34" charset="0"/>
                <a:ea typeface="Calibri" panose="020F0502020204030204" pitchFamily="34" charset="0"/>
              </a:rPr>
              <a:t>Sweden</a:t>
            </a:r>
          </a:p>
          <a:p>
            <a:pPr marL="0" indent="0">
              <a:buNone/>
            </a:pPr>
            <a:endParaRPr lang="en-US" sz="1600" dirty="0"/>
          </a:p>
        </p:txBody>
      </p:sp>
    </p:spTree>
    <p:extLst>
      <p:ext uri="{BB962C8B-B14F-4D97-AF65-F5344CB8AC3E}">
        <p14:creationId xmlns:p14="http://schemas.microsoft.com/office/powerpoint/2010/main" val="1602552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1">
            <a:extLst>
              <a:ext uri="{FF2B5EF4-FFF2-40B4-BE49-F238E27FC236}">
                <a16:creationId xmlns:a16="http://schemas.microsoft.com/office/drawing/2014/main" id="{475F0449-233E-EB31-ED51-F214CEEFE397}"/>
              </a:ext>
            </a:extLst>
          </p:cNvPr>
          <p:cNvSpPr>
            <a:spLocks noGrp="1"/>
          </p:cNvSpPr>
          <p:nvPr>
            <p:ph type="title"/>
          </p:nvPr>
        </p:nvSpPr>
        <p:spPr>
          <a:xfrm>
            <a:off x="267629" y="2966402"/>
            <a:ext cx="8862723" cy="925195"/>
          </a:xfrm>
        </p:spPr>
        <p:txBody>
          <a:bodyPr>
            <a:noAutofit/>
          </a:bodyPr>
          <a:lstStyle/>
          <a:p>
            <a:pPr algn="ctr"/>
            <a:r>
              <a:rPr lang="en-GB" sz="4000" b="1" dirty="0">
                <a:solidFill>
                  <a:schemeClr val="bg1"/>
                </a:solidFill>
                <a:highlight>
                  <a:srgbClr val="000000"/>
                </a:highlight>
                <a:latin typeface="Arial Nova Cond" panose="020B0506020202020204" pitchFamily="34" charset="0"/>
              </a:rPr>
              <a:t>METHOD OF DIACHRONIC COMPARATIVE META-ANALYSIS FOR THE MONITORING CAPABILITIES OF DELIBERATIVE COMMUNICATION</a:t>
            </a:r>
            <a:endParaRPr lang="en-GB" sz="4000" b="1" dirty="0">
              <a:solidFill>
                <a:srgbClr val="0070C0"/>
              </a:solidFill>
              <a:latin typeface="Arial Nova Cond" panose="020B0506020202020204" pitchFamily="34" charset="0"/>
            </a:endParaRPr>
          </a:p>
        </p:txBody>
      </p:sp>
      <p:sp>
        <p:nvSpPr>
          <p:cNvPr id="4" name="Textfeld 3">
            <a:extLst>
              <a:ext uri="{FF2B5EF4-FFF2-40B4-BE49-F238E27FC236}">
                <a16:creationId xmlns:a16="http://schemas.microsoft.com/office/drawing/2014/main" id="{71AF28C0-E7DB-4839-8671-3FFD6C1A251A}"/>
              </a:ext>
            </a:extLst>
          </p:cNvPr>
          <p:cNvSpPr txBox="1"/>
          <p:nvPr/>
        </p:nvSpPr>
        <p:spPr>
          <a:xfrm>
            <a:off x="780585" y="4770930"/>
            <a:ext cx="7343508" cy="1200329"/>
          </a:xfrm>
          <a:prstGeom prst="rect">
            <a:avLst/>
          </a:prstGeom>
          <a:solidFill>
            <a:srgbClr val="FFFF00"/>
          </a:solidFill>
        </p:spPr>
        <p:txBody>
          <a:bodyPr wrap="square">
            <a:spAutoFit/>
          </a:bodyPr>
          <a:lstStyle/>
          <a:p>
            <a:r>
              <a:rPr lang="en-US" dirty="0"/>
              <a:t>This Method offers a comprehensive </a:t>
            </a:r>
            <a:r>
              <a:rPr lang="en-US" b="1" dirty="0"/>
              <a:t>evaluation </a:t>
            </a:r>
            <a:r>
              <a:rPr lang="en-US" dirty="0"/>
              <a:t>of</a:t>
            </a:r>
            <a:r>
              <a:rPr lang="en-US" b="1" dirty="0"/>
              <a:t> risks </a:t>
            </a:r>
            <a:r>
              <a:rPr lang="en-US" dirty="0"/>
              <a:t>and</a:t>
            </a:r>
            <a:r>
              <a:rPr lang="en-US" b="1" dirty="0"/>
              <a:t> opportunities </a:t>
            </a:r>
            <a:r>
              <a:rPr lang="en-US" dirty="0"/>
              <a:t>for deliberative communication that are reflected in the </a:t>
            </a:r>
            <a:r>
              <a:rPr lang="en-US" b="1" dirty="0"/>
              <a:t>mediascapes monitoring data </a:t>
            </a:r>
            <a:r>
              <a:rPr lang="en-US" dirty="0"/>
              <a:t>and the extent of research on news media transformations in the </a:t>
            </a:r>
            <a:r>
              <a:rPr lang="en-US" b="1" dirty="0"/>
              <a:t>European Union </a:t>
            </a:r>
            <a:r>
              <a:rPr lang="en-US" dirty="0"/>
              <a:t>over the past two decades (2000–2020).</a:t>
            </a:r>
            <a:endParaRPr lang="de-CH" dirty="0"/>
          </a:p>
        </p:txBody>
      </p:sp>
      <p:pic>
        <p:nvPicPr>
          <p:cNvPr id="5" name="Grafik 4">
            <a:extLst>
              <a:ext uri="{FF2B5EF4-FFF2-40B4-BE49-F238E27FC236}">
                <a16:creationId xmlns:a16="http://schemas.microsoft.com/office/drawing/2014/main" id="{3941D019-B799-C322-C085-66765E8902EA}"/>
              </a:ext>
            </a:extLst>
          </p:cNvPr>
          <p:cNvPicPr>
            <a:picLocks noChangeAspect="1"/>
          </p:cNvPicPr>
          <p:nvPr/>
        </p:nvPicPr>
        <p:blipFill>
          <a:blip r:embed="rId2"/>
          <a:stretch>
            <a:fillRect/>
          </a:stretch>
        </p:blipFill>
        <p:spPr>
          <a:xfrm>
            <a:off x="8650886" y="0"/>
            <a:ext cx="3695833" cy="6858000"/>
          </a:xfrm>
          <a:prstGeom prst="rect">
            <a:avLst/>
          </a:prstGeom>
        </p:spPr>
      </p:pic>
      <p:pic>
        <p:nvPicPr>
          <p:cNvPr id="7" name="Grafik 6">
            <a:extLst>
              <a:ext uri="{FF2B5EF4-FFF2-40B4-BE49-F238E27FC236}">
                <a16:creationId xmlns:a16="http://schemas.microsoft.com/office/drawing/2014/main" id="{DE5D197B-0030-9AF6-8903-B8F32065EFF2}"/>
              </a:ext>
            </a:extLst>
          </p:cNvPr>
          <p:cNvPicPr>
            <a:picLocks noChangeAspect="1"/>
          </p:cNvPicPr>
          <p:nvPr/>
        </p:nvPicPr>
        <p:blipFill>
          <a:blip r:embed="rId3"/>
          <a:stretch>
            <a:fillRect/>
          </a:stretch>
        </p:blipFill>
        <p:spPr>
          <a:xfrm>
            <a:off x="10274811" y="3759770"/>
            <a:ext cx="1419423" cy="581106"/>
          </a:xfrm>
          <a:prstGeom prst="rect">
            <a:avLst/>
          </a:prstGeom>
        </p:spPr>
      </p:pic>
    </p:spTree>
    <p:extLst>
      <p:ext uri="{BB962C8B-B14F-4D97-AF65-F5344CB8AC3E}">
        <p14:creationId xmlns:p14="http://schemas.microsoft.com/office/powerpoint/2010/main" val="3677387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2196693-AFA5-E4F0-F5A5-A9B7EDFDE00E}"/>
              </a:ext>
            </a:extLst>
          </p:cNvPr>
          <p:cNvSpPr>
            <a:spLocks noGrp="1"/>
          </p:cNvSpPr>
          <p:nvPr>
            <p:ph type="title"/>
          </p:nvPr>
        </p:nvSpPr>
        <p:spPr>
          <a:xfrm>
            <a:off x="226409" y="243390"/>
            <a:ext cx="4490102" cy="759909"/>
          </a:xfrm>
          <a:solidFill>
            <a:srgbClr val="FFFF00"/>
          </a:solidFill>
        </p:spPr>
        <p:txBody>
          <a:bodyPr>
            <a:noAutofit/>
          </a:bodyPr>
          <a:lstStyle/>
          <a:p>
            <a:br>
              <a:rPr lang="en-US" sz="2000" dirty="0"/>
            </a:br>
            <a:r>
              <a:rPr lang="en-US" sz="1800" b="1" dirty="0"/>
              <a:t>Method of diachronic comparative </a:t>
            </a:r>
            <a:br>
              <a:rPr lang="en-US" sz="1800" b="1" dirty="0"/>
            </a:br>
            <a:r>
              <a:rPr lang="en-US" sz="1800" b="1" dirty="0"/>
              <a:t>meta-analysis for the monitoring capabilities of deliberative communication</a:t>
            </a:r>
            <a:br>
              <a:rPr lang="en-US" sz="2000" b="1" dirty="0"/>
            </a:br>
            <a:endParaRPr lang="de-CH" sz="2000" b="1" dirty="0"/>
          </a:p>
        </p:txBody>
      </p:sp>
      <p:graphicFrame>
        <p:nvGraphicFramePr>
          <p:cNvPr id="7" name="Diagramm 6">
            <a:extLst>
              <a:ext uri="{FF2B5EF4-FFF2-40B4-BE49-F238E27FC236}">
                <a16:creationId xmlns:a16="http://schemas.microsoft.com/office/drawing/2014/main" id="{4917F3F1-AA04-8371-F616-184AC117C6F3}"/>
              </a:ext>
            </a:extLst>
          </p:cNvPr>
          <p:cNvGraphicFramePr/>
          <p:nvPr>
            <p:extLst>
              <p:ext uri="{D42A27DB-BD31-4B8C-83A1-F6EECF244321}">
                <p14:modId xmlns:p14="http://schemas.microsoft.com/office/powerpoint/2010/main" val="3096983785"/>
              </p:ext>
            </p:extLst>
          </p:nvPr>
        </p:nvGraphicFramePr>
        <p:xfrm>
          <a:off x="4346712" y="212035"/>
          <a:ext cx="9336157" cy="65664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Kreis: nicht ausgefüllt 8">
            <a:extLst>
              <a:ext uri="{FF2B5EF4-FFF2-40B4-BE49-F238E27FC236}">
                <a16:creationId xmlns:a16="http://schemas.microsoft.com/office/drawing/2014/main" id="{35042366-98FF-ACF7-740F-DA5CD35A6796}"/>
              </a:ext>
            </a:extLst>
          </p:cNvPr>
          <p:cNvSpPr/>
          <p:nvPr/>
        </p:nvSpPr>
        <p:spPr>
          <a:xfrm>
            <a:off x="1681515" y="2044755"/>
            <a:ext cx="3173080" cy="3155260"/>
          </a:xfrm>
          <a:prstGeom prst="donut">
            <a:avLst>
              <a:gd name="adj" fmla="val 11010"/>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endParaRPr lang="de-CH"/>
          </a:p>
        </p:txBody>
      </p:sp>
      <p:grpSp>
        <p:nvGrpSpPr>
          <p:cNvPr id="10" name="Gruppieren 9">
            <a:extLst>
              <a:ext uri="{FF2B5EF4-FFF2-40B4-BE49-F238E27FC236}">
                <a16:creationId xmlns:a16="http://schemas.microsoft.com/office/drawing/2014/main" id="{69BA38EA-BFBE-BB8B-DBA6-81AC7E0674EF}"/>
              </a:ext>
            </a:extLst>
          </p:cNvPr>
          <p:cNvGrpSpPr/>
          <p:nvPr/>
        </p:nvGrpSpPr>
        <p:grpSpPr>
          <a:xfrm>
            <a:off x="2234204" y="2570156"/>
            <a:ext cx="2067705" cy="2174120"/>
            <a:chOff x="4027887" y="2643045"/>
            <a:chExt cx="1280381" cy="1280361"/>
          </a:xfrm>
        </p:grpSpPr>
        <p:sp>
          <p:nvSpPr>
            <p:cNvPr id="11" name="Ellipse 10">
              <a:extLst>
                <a:ext uri="{FF2B5EF4-FFF2-40B4-BE49-F238E27FC236}">
                  <a16:creationId xmlns:a16="http://schemas.microsoft.com/office/drawing/2014/main" id="{5E614F36-B787-BA81-9CA2-86CE75A554D0}"/>
                </a:ext>
              </a:extLst>
            </p:cNvPr>
            <p:cNvSpPr/>
            <p:nvPr/>
          </p:nvSpPr>
          <p:spPr>
            <a:xfrm>
              <a:off x="4027887" y="2643045"/>
              <a:ext cx="1280381" cy="1280361"/>
            </a:xfrm>
            <a:prstGeom prst="ellipse">
              <a:avLst/>
            </a:prstGeom>
          </p:spPr>
          <p:style>
            <a:lnRef idx="2">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a:lstStyle/>
            <a:p>
              <a:endParaRPr lang="de-CH"/>
            </a:p>
          </p:txBody>
        </p:sp>
        <p:sp>
          <p:nvSpPr>
            <p:cNvPr id="12" name="Ellipse 4">
              <a:extLst>
                <a:ext uri="{FF2B5EF4-FFF2-40B4-BE49-F238E27FC236}">
                  <a16:creationId xmlns:a16="http://schemas.microsoft.com/office/drawing/2014/main" id="{49A136FB-8DD8-2329-8ACA-6037A8918F4C}"/>
                </a:ext>
              </a:extLst>
            </p:cNvPr>
            <p:cNvSpPr txBox="1"/>
            <p:nvPr/>
          </p:nvSpPr>
          <p:spPr>
            <a:xfrm>
              <a:off x="4215394" y="2830550"/>
              <a:ext cx="905367" cy="90535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0" tIns="0" rIns="0" bIns="0" numCol="1" spcCol="1270" anchor="ctr" anchorCtr="0">
              <a:noAutofit/>
            </a:bodyPr>
            <a:lstStyle/>
            <a:p>
              <a:pPr marL="0" lvl="0" indent="0" algn="ctr" defTabSz="355600">
                <a:lnSpc>
                  <a:spcPct val="90000"/>
                </a:lnSpc>
                <a:spcBef>
                  <a:spcPct val="0"/>
                </a:spcBef>
                <a:spcAft>
                  <a:spcPct val="35000"/>
                </a:spcAft>
                <a:buNone/>
              </a:pPr>
              <a:endParaRPr lang="de-CH" sz="800" kern="1200" dirty="0"/>
            </a:p>
          </p:txBody>
        </p:sp>
      </p:grpSp>
      <p:sp>
        <p:nvSpPr>
          <p:cNvPr id="14" name="Textfeld 13">
            <a:extLst>
              <a:ext uri="{FF2B5EF4-FFF2-40B4-BE49-F238E27FC236}">
                <a16:creationId xmlns:a16="http://schemas.microsoft.com/office/drawing/2014/main" id="{7742E8F5-0E33-605F-0937-DEEEF42A4A3E}"/>
              </a:ext>
            </a:extLst>
          </p:cNvPr>
          <p:cNvSpPr txBox="1"/>
          <p:nvPr/>
        </p:nvSpPr>
        <p:spPr>
          <a:xfrm>
            <a:off x="2390154" y="3164772"/>
            <a:ext cx="1810839" cy="984885"/>
          </a:xfrm>
          <a:prstGeom prst="rect">
            <a:avLst/>
          </a:prstGeom>
          <a:noFill/>
        </p:spPr>
        <p:txBody>
          <a:bodyPr wrap="square">
            <a:spAutoFit/>
          </a:bodyPr>
          <a:lstStyle/>
          <a:p>
            <a:pPr algn="ctr"/>
            <a:r>
              <a:rPr lang="en-US" sz="1400" b="1" dirty="0"/>
              <a:t>Wisdom-Based-Media-Governance </a:t>
            </a:r>
          </a:p>
          <a:p>
            <a:pPr algn="ctr"/>
            <a:endParaRPr lang="en-US" sz="1000" b="1" dirty="0"/>
          </a:p>
          <a:p>
            <a:pPr algn="ctr"/>
            <a:r>
              <a:rPr lang="en-US" sz="1000" b="1" dirty="0"/>
              <a:t>BOOK</a:t>
            </a:r>
            <a:endParaRPr lang="en-US" sz="1000" dirty="0"/>
          </a:p>
          <a:p>
            <a:pPr algn="ctr"/>
            <a:r>
              <a:rPr lang="en-US" sz="1000" dirty="0"/>
              <a:t>Monitoring mediascape</a:t>
            </a:r>
          </a:p>
        </p:txBody>
      </p:sp>
      <p:sp>
        <p:nvSpPr>
          <p:cNvPr id="15" name="Titel 1">
            <a:extLst>
              <a:ext uri="{FF2B5EF4-FFF2-40B4-BE49-F238E27FC236}">
                <a16:creationId xmlns:a16="http://schemas.microsoft.com/office/drawing/2014/main" id="{3094DB7C-E52A-B085-4574-2D5461865825}"/>
              </a:ext>
            </a:extLst>
          </p:cNvPr>
          <p:cNvSpPr txBox="1">
            <a:spLocks/>
          </p:cNvSpPr>
          <p:nvPr/>
        </p:nvSpPr>
        <p:spPr>
          <a:xfrm>
            <a:off x="9532946" y="846418"/>
            <a:ext cx="1632010" cy="386770"/>
          </a:xfrm>
          <a:prstGeom prst="rect">
            <a:avLst/>
          </a:prstGeom>
          <a:solidFill>
            <a:srgbClr val="FFFF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en-US" sz="2000" dirty="0"/>
              <a:t>Knowledge</a:t>
            </a:r>
            <a:endParaRPr lang="de-CH" sz="2000" dirty="0"/>
          </a:p>
        </p:txBody>
      </p:sp>
      <p:sp>
        <p:nvSpPr>
          <p:cNvPr id="16" name="Titel 1">
            <a:extLst>
              <a:ext uri="{FF2B5EF4-FFF2-40B4-BE49-F238E27FC236}">
                <a16:creationId xmlns:a16="http://schemas.microsoft.com/office/drawing/2014/main" id="{087CDB73-01C0-C0A9-1A2E-819C52004250}"/>
              </a:ext>
            </a:extLst>
          </p:cNvPr>
          <p:cNvSpPr txBox="1">
            <a:spLocks/>
          </p:cNvSpPr>
          <p:nvPr/>
        </p:nvSpPr>
        <p:spPr>
          <a:xfrm>
            <a:off x="9291415" y="5625008"/>
            <a:ext cx="1632010" cy="561132"/>
          </a:xfrm>
          <a:prstGeom prst="rect">
            <a:avLst/>
          </a:prstGeom>
          <a:solidFill>
            <a:srgbClr val="FFFF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en-US" sz="2000" dirty="0"/>
              <a:t>Data  Information</a:t>
            </a:r>
            <a:endParaRPr lang="de-CH" sz="2000" dirty="0"/>
          </a:p>
        </p:txBody>
      </p:sp>
      <p:sp>
        <p:nvSpPr>
          <p:cNvPr id="17" name="Titel 1">
            <a:extLst>
              <a:ext uri="{FF2B5EF4-FFF2-40B4-BE49-F238E27FC236}">
                <a16:creationId xmlns:a16="http://schemas.microsoft.com/office/drawing/2014/main" id="{31A8EC17-EA1E-A029-9ADE-CBE7A39E6769}"/>
              </a:ext>
            </a:extLst>
          </p:cNvPr>
          <p:cNvSpPr txBox="1">
            <a:spLocks/>
          </p:cNvSpPr>
          <p:nvPr/>
        </p:nvSpPr>
        <p:spPr>
          <a:xfrm>
            <a:off x="6389844" y="3178251"/>
            <a:ext cx="1696724" cy="634020"/>
          </a:xfrm>
          <a:prstGeom prst="rect">
            <a:avLst/>
          </a:prstGeom>
          <a:solidFill>
            <a:srgbClr val="FFFF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en-US" sz="2000" dirty="0"/>
              <a:t>Information</a:t>
            </a:r>
          </a:p>
          <a:p>
            <a:r>
              <a:rPr lang="en-US" sz="2000" dirty="0"/>
              <a:t>Knowledge</a:t>
            </a:r>
            <a:endParaRPr lang="de-CH" sz="2000" dirty="0"/>
          </a:p>
        </p:txBody>
      </p:sp>
      <p:sp>
        <p:nvSpPr>
          <p:cNvPr id="18" name="Titel 1">
            <a:extLst>
              <a:ext uri="{FF2B5EF4-FFF2-40B4-BE49-F238E27FC236}">
                <a16:creationId xmlns:a16="http://schemas.microsoft.com/office/drawing/2014/main" id="{C2069EFA-2119-A610-30D9-F715612671C3}"/>
              </a:ext>
            </a:extLst>
          </p:cNvPr>
          <p:cNvSpPr txBox="1">
            <a:spLocks/>
          </p:cNvSpPr>
          <p:nvPr/>
        </p:nvSpPr>
        <p:spPr>
          <a:xfrm>
            <a:off x="1153654" y="3429000"/>
            <a:ext cx="1170724" cy="386770"/>
          </a:xfrm>
          <a:prstGeom prst="rect">
            <a:avLst/>
          </a:prstGeom>
          <a:solidFill>
            <a:srgbClr val="FFFF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pPr algn="r"/>
            <a:r>
              <a:rPr lang="en-US" sz="2000" dirty="0"/>
              <a:t>Wisdom</a:t>
            </a:r>
            <a:endParaRPr lang="de-CH" sz="2000" dirty="0"/>
          </a:p>
        </p:txBody>
      </p:sp>
      <p:sp>
        <p:nvSpPr>
          <p:cNvPr id="19" name="Pfeil: nach links 18">
            <a:extLst>
              <a:ext uri="{FF2B5EF4-FFF2-40B4-BE49-F238E27FC236}">
                <a16:creationId xmlns:a16="http://schemas.microsoft.com/office/drawing/2014/main" id="{27026B92-BC94-4A4D-FCA5-A857639AAA9A}"/>
              </a:ext>
            </a:extLst>
          </p:cNvPr>
          <p:cNvSpPr/>
          <p:nvPr/>
        </p:nvSpPr>
        <p:spPr>
          <a:xfrm>
            <a:off x="4913761" y="488453"/>
            <a:ext cx="1199790" cy="6248400"/>
          </a:xfrm>
          <a:prstGeom prst="lef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1000" b="1" dirty="0" err="1">
                <a:solidFill>
                  <a:schemeClr val="tx1"/>
                </a:solidFill>
              </a:rPr>
              <a:t>Theoretical</a:t>
            </a:r>
            <a:r>
              <a:rPr lang="de-CH" sz="1000" b="1" dirty="0">
                <a:solidFill>
                  <a:schemeClr val="tx1"/>
                </a:solidFill>
              </a:rPr>
              <a:t> + </a:t>
            </a:r>
            <a:r>
              <a:rPr lang="de-CH" sz="1000" b="1" dirty="0" err="1">
                <a:solidFill>
                  <a:schemeClr val="tx1"/>
                </a:solidFill>
              </a:rPr>
              <a:t>empirical</a:t>
            </a:r>
            <a:r>
              <a:rPr lang="de-CH" sz="1000" b="1" dirty="0">
                <a:solidFill>
                  <a:schemeClr val="tx1"/>
                </a:solidFill>
              </a:rPr>
              <a:t> </a:t>
            </a:r>
            <a:r>
              <a:rPr lang="de-CH" sz="1000" b="1" dirty="0" err="1">
                <a:solidFill>
                  <a:schemeClr val="tx1"/>
                </a:solidFill>
              </a:rPr>
              <a:t>study</a:t>
            </a:r>
            <a:endParaRPr lang="de-CH" sz="1000" b="1" dirty="0">
              <a:solidFill>
                <a:schemeClr val="tx1"/>
              </a:solidFill>
            </a:endParaRPr>
          </a:p>
        </p:txBody>
      </p:sp>
      <p:sp>
        <p:nvSpPr>
          <p:cNvPr id="20" name="Titel 1">
            <a:extLst>
              <a:ext uri="{FF2B5EF4-FFF2-40B4-BE49-F238E27FC236}">
                <a16:creationId xmlns:a16="http://schemas.microsoft.com/office/drawing/2014/main" id="{728E7EA8-624D-073D-3C4C-31AF43BF722C}"/>
              </a:ext>
            </a:extLst>
          </p:cNvPr>
          <p:cNvSpPr txBox="1">
            <a:spLocks/>
          </p:cNvSpPr>
          <p:nvPr/>
        </p:nvSpPr>
        <p:spPr>
          <a:xfrm>
            <a:off x="9583627" y="6187539"/>
            <a:ext cx="876636" cy="212016"/>
          </a:xfrm>
          <a:prstGeom prst="rect">
            <a:avLst/>
          </a:prstGeom>
          <a:solidFill>
            <a:srgbClr val="FFC0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en-US" sz="1000" dirty="0"/>
              <a:t>NATIONAL</a:t>
            </a:r>
            <a:endParaRPr lang="de-CH" sz="1000" dirty="0"/>
          </a:p>
        </p:txBody>
      </p:sp>
      <p:sp>
        <p:nvSpPr>
          <p:cNvPr id="21" name="Titel 1">
            <a:extLst>
              <a:ext uri="{FF2B5EF4-FFF2-40B4-BE49-F238E27FC236}">
                <a16:creationId xmlns:a16="http://schemas.microsoft.com/office/drawing/2014/main" id="{3E91DE27-B1BD-7A76-1214-675E9277769A}"/>
              </a:ext>
            </a:extLst>
          </p:cNvPr>
          <p:cNvSpPr txBox="1">
            <a:spLocks/>
          </p:cNvSpPr>
          <p:nvPr/>
        </p:nvSpPr>
        <p:spPr>
          <a:xfrm>
            <a:off x="9850499" y="1218976"/>
            <a:ext cx="996903" cy="299393"/>
          </a:xfrm>
          <a:prstGeom prst="rect">
            <a:avLst/>
          </a:prstGeom>
          <a:solidFill>
            <a:srgbClr val="FFC0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en-US" sz="1000" dirty="0"/>
              <a:t>NATIONAL</a:t>
            </a:r>
            <a:r>
              <a:rPr lang="de-CH" sz="1000" dirty="0"/>
              <a:t> (</a:t>
            </a:r>
            <a:r>
              <a:rPr lang="de-CH" sz="1000" dirty="0" err="1"/>
              <a:t>compilation</a:t>
            </a:r>
            <a:r>
              <a:rPr lang="de-CH" sz="1000" dirty="0"/>
              <a:t>)</a:t>
            </a:r>
            <a:endParaRPr lang="en-US" sz="1000" dirty="0"/>
          </a:p>
        </p:txBody>
      </p:sp>
      <p:sp>
        <p:nvSpPr>
          <p:cNvPr id="22" name="Titel 1">
            <a:extLst>
              <a:ext uri="{FF2B5EF4-FFF2-40B4-BE49-F238E27FC236}">
                <a16:creationId xmlns:a16="http://schemas.microsoft.com/office/drawing/2014/main" id="{F5A2CB9F-B3FC-EB12-5F8A-914624406063}"/>
              </a:ext>
            </a:extLst>
          </p:cNvPr>
          <p:cNvSpPr txBox="1">
            <a:spLocks/>
          </p:cNvSpPr>
          <p:nvPr/>
        </p:nvSpPr>
        <p:spPr>
          <a:xfrm>
            <a:off x="6623459" y="3812271"/>
            <a:ext cx="1199789" cy="212016"/>
          </a:xfrm>
          <a:prstGeom prst="rect">
            <a:avLst/>
          </a:prstGeom>
          <a:solidFill>
            <a:srgbClr val="FFC0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en-US" sz="1000" dirty="0"/>
              <a:t>INTERNATIONAL</a:t>
            </a:r>
            <a:endParaRPr lang="de-CH" sz="1000" dirty="0"/>
          </a:p>
        </p:txBody>
      </p:sp>
      <p:sp>
        <p:nvSpPr>
          <p:cNvPr id="23" name="Titel 1">
            <a:extLst>
              <a:ext uri="{FF2B5EF4-FFF2-40B4-BE49-F238E27FC236}">
                <a16:creationId xmlns:a16="http://schemas.microsoft.com/office/drawing/2014/main" id="{11B73BFC-A5B7-55E0-D1A5-FF5EC9AFFAA9}"/>
              </a:ext>
            </a:extLst>
          </p:cNvPr>
          <p:cNvSpPr txBox="1">
            <a:spLocks/>
          </p:cNvSpPr>
          <p:nvPr/>
        </p:nvSpPr>
        <p:spPr>
          <a:xfrm>
            <a:off x="24488" y="3506645"/>
            <a:ext cx="1199789" cy="212016"/>
          </a:xfrm>
          <a:prstGeom prst="rect">
            <a:avLst/>
          </a:prstGeom>
          <a:solidFill>
            <a:srgbClr val="FFC000"/>
          </a:solidFill>
        </p:spPr>
        <p:txBody>
          <a:bodyPr vert="horz" lIns="91440" tIns="45720" rIns="91440" bIns="45720" rtlCol="0" anchor="ctr">
            <a:noAutofit/>
          </a:bodyPr>
          <a:lstStyle>
            <a:lvl1pPr algn="l" defTabSz="914400" rtl="0" eaLnBrk="1" latinLnBrk="0" hangingPunct="1">
              <a:lnSpc>
                <a:spcPct val="90000"/>
              </a:lnSpc>
              <a:spcBef>
                <a:spcPct val="0"/>
              </a:spcBef>
              <a:buNone/>
              <a:defRPr sz="4000" kern="1200">
                <a:solidFill>
                  <a:schemeClr val="tx1"/>
                </a:solidFill>
                <a:latin typeface="+mj-lt"/>
                <a:ea typeface="+mj-ea"/>
                <a:cs typeface="+mj-cs"/>
              </a:defRPr>
            </a:lvl1pPr>
          </a:lstStyle>
          <a:p>
            <a:r>
              <a:rPr lang="en-US" sz="1000" dirty="0"/>
              <a:t>INTERNATIONAL</a:t>
            </a:r>
            <a:endParaRPr lang="de-CH" sz="1000" dirty="0"/>
          </a:p>
        </p:txBody>
      </p:sp>
      <p:sp>
        <p:nvSpPr>
          <p:cNvPr id="3" name="Pfeil: nach links 2">
            <a:extLst>
              <a:ext uri="{FF2B5EF4-FFF2-40B4-BE49-F238E27FC236}">
                <a16:creationId xmlns:a16="http://schemas.microsoft.com/office/drawing/2014/main" id="{D46EF728-94CC-94D9-509B-2D505D9968F9}"/>
              </a:ext>
            </a:extLst>
          </p:cNvPr>
          <p:cNvSpPr/>
          <p:nvPr/>
        </p:nvSpPr>
        <p:spPr>
          <a:xfrm>
            <a:off x="10998153" y="323352"/>
            <a:ext cx="1199790" cy="6248400"/>
          </a:xfrm>
          <a:prstGeom prst="leftArrow">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CH" sz="1000" b="1" dirty="0"/>
              <a:t> </a:t>
            </a:r>
            <a:r>
              <a:rPr lang="de-CH" sz="1000" b="1" dirty="0" err="1">
                <a:solidFill>
                  <a:schemeClr val="tx1"/>
                </a:solidFill>
              </a:rPr>
              <a:t>Theoretical</a:t>
            </a:r>
            <a:r>
              <a:rPr lang="de-CH" sz="1000" b="1" dirty="0">
                <a:solidFill>
                  <a:schemeClr val="tx1"/>
                </a:solidFill>
              </a:rPr>
              <a:t> </a:t>
            </a:r>
            <a:r>
              <a:rPr lang="de-CH" sz="1000" b="1" dirty="0" err="1">
                <a:solidFill>
                  <a:schemeClr val="tx1"/>
                </a:solidFill>
              </a:rPr>
              <a:t>proposal</a:t>
            </a:r>
            <a:endParaRPr lang="de-CH" sz="1000" b="1" dirty="0">
              <a:solidFill>
                <a:schemeClr val="tx1"/>
              </a:solidFill>
            </a:endParaRPr>
          </a:p>
        </p:txBody>
      </p:sp>
      <p:sp>
        <p:nvSpPr>
          <p:cNvPr id="4" name="Siebeneck 3">
            <a:extLst>
              <a:ext uri="{FF2B5EF4-FFF2-40B4-BE49-F238E27FC236}">
                <a16:creationId xmlns:a16="http://schemas.microsoft.com/office/drawing/2014/main" id="{E8F644A2-A3C9-3E51-619A-D7944CB5C3FC}"/>
              </a:ext>
            </a:extLst>
          </p:cNvPr>
          <p:cNvSpPr/>
          <p:nvPr/>
        </p:nvSpPr>
        <p:spPr>
          <a:xfrm>
            <a:off x="11362646" y="3818072"/>
            <a:ext cx="695376" cy="733770"/>
          </a:xfrm>
          <a:prstGeom prst="heptagon">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a:t>0 step </a:t>
            </a:r>
            <a:endParaRPr lang="de-CH" sz="1400" dirty="0"/>
          </a:p>
        </p:txBody>
      </p:sp>
      <p:sp>
        <p:nvSpPr>
          <p:cNvPr id="6" name="Textfeld 5">
            <a:extLst>
              <a:ext uri="{FF2B5EF4-FFF2-40B4-BE49-F238E27FC236}">
                <a16:creationId xmlns:a16="http://schemas.microsoft.com/office/drawing/2014/main" id="{F6FAD797-3FDB-8118-03DF-070F23BACBD0}"/>
              </a:ext>
            </a:extLst>
          </p:cNvPr>
          <p:cNvSpPr txBox="1"/>
          <p:nvPr/>
        </p:nvSpPr>
        <p:spPr>
          <a:xfrm>
            <a:off x="94305" y="5269677"/>
            <a:ext cx="4885413" cy="1477328"/>
          </a:xfrm>
          <a:prstGeom prst="rect">
            <a:avLst/>
          </a:prstGeom>
          <a:solidFill>
            <a:schemeClr val="accent4">
              <a:lumMod val="20000"/>
              <a:lumOff val="80000"/>
            </a:schemeClr>
          </a:solidFill>
        </p:spPr>
        <p:txBody>
          <a:bodyPr wrap="square">
            <a:spAutoFit/>
          </a:bodyPr>
          <a:lstStyle/>
          <a:p>
            <a:r>
              <a:rPr lang="de-CH" sz="1000" b="1" dirty="0"/>
              <a:t>(0) Study </a:t>
            </a:r>
            <a:r>
              <a:rPr lang="de-CH" sz="1000" b="1" dirty="0" err="1"/>
              <a:t>object</a:t>
            </a:r>
            <a:r>
              <a:rPr lang="de-CH" sz="1000" b="1" dirty="0"/>
              <a:t>: </a:t>
            </a:r>
            <a:r>
              <a:rPr lang="de-CH" sz="1000" dirty="0" err="1"/>
              <a:t>Theoretical</a:t>
            </a:r>
            <a:r>
              <a:rPr lang="de-CH" sz="1000" dirty="0"/>
              <a:t> </a:t>
            </a:r>
            <a:r>
              <a:rPr lang="de-CH" sz="1000" dirty="0" err="1"/>
              <a:t>proposal</a:t>
            </a:r>
            <a:r>
              <a:rPr lang="de-CH" sz="1000" dirty="0"/>
              <a:t> </a:t>
            </a:r>
          </a:p>
          <a:p>
            <a:r>
              <a:rPr lang="de-CH" sz="1000" b="1" dirty="0"/>
              <a:t>(1) National </a:t>
            </a:r>
            <a:r>
              <a:rPr lang="de-CH" sz="1000" b="1" dirty="0" err="1"/>
              <a:t>bibliographic</a:t>
            </a:r>
            <a:r>
              <a:rPr lang="de-CH" sz="1000" b="1" dirty="0"/>
              <a:t> review: </a:t>
            </a:r>
            <a:r>
              <a:rPr lang="de-CH" sz="1000" dirty="0"/>
              <a:t>Monitoring </a:t>
            </a:r>
            <a:r>
              <a:rPr lang="de-CH" sz="1000" dirty="0" err="1"/>
              <a:t>capability</a:t>
            </a:r>
            <a:r>
              <a:rPr lang="de-CH" sz="1000" dirty="0"/>
              <a:t>  </a:t>
            </a:r>
          </a:p>
          <a:p>
            <a:r>
              <a:rPr lang="de-CH" sz="1000" b="1" dirty="0"/>
              <a:t>(2) </a:t>
            </a:r>
            <a:r>
              <a:rPr lang="de-CH" sz="1000" b="1" dirty="0" err="1"/>
              <a:t>Systematization</a:t>
            </a:r>
            <a:r>
              <a:rPr lang="de-CH" sz="1000" b="1" dirty="0"/>
              <a:t>: </a:t>
            </a:r>
            <a:r>
              <a:rPr lang="de-CH" sz="1000" dirty="0"/>
              <a:t>(Trans)National </a:t>
            </a:r>
            <a:r>
              <a:rPr lang="de-CH" sz="1000" dirty="0" err="1"/>
              <a:t>bibliographical</a:t>
            </a:r>
            <a:r>
              <a:rPr lang="de-CH" sz="1000" dirty="0"/>
              <a:t> </a:t>
            </a:r>
            <a:r>
              <a:rPr lang="de-CH" sz="1000" dirty="0" err="1"/>
              <a:t>databases</a:t>
            </a:r>
            <a:endParaRPr lang="de-CH" sz="1000" dirty="0"/>
          </a:p>
          <a:p>
            <a:r>
              <a:rPr lang="de-CH" sz="1000" b="1" dirty="0"/>
              <a:t>(3) (Trans)National Reports </a:t>
            </a:r>
            <a:r>
              <a:rPr lang="de-CH" sz="1000" dirty="0"/>
              <a:t>(</a:t>
            </a:r>
            <a:r>
              <a:rPr lang="de-CH" sz="1000" dirty="0" err="1"/>
              <a:t>theoretical</a:t>
            </a:r>
            <a:r>
              <a:rPr lang="de-CH" sz="1000" dirty="0"/>
              <a:t> </a:t>
            </a:r>
            <a:r>
              <a:rPr lang="de-CH" sz="1000" dirty="0" err="1"/>
              <a:t>proposal</a:t>
            </a:r>
            <a:r>
              <a:rPr lang="de-CH" sz="1000" dirty="0"/>
              <a:t> + </a:t>
            </a:r>
            <a:r>
              <a:rPr lang="de-CH" sz="1000" dirty="0" err="1"/>
              <a:t>bibliographical</a:t>
            </a:r>
            <a:r>
              <a:rPr lang="de-CH" sz="1000" dirty="0"/>
              <a:t> </a:t>
            </a:r>
            <a:r>
              <a:rPr lang="de-CH" sz="1000" dirty="0" err="1"/>
              <a:t>diachronic</a:t>
            </a:r>
            <a:r>
              <a:rPr lang="de-CH" sz="1000" dirty="0"/>
              <a:t> review)</a:t>
            </a:r>
          </a:p>
          <a:p>
            <a:r>
              <a:rPr lang="de-CH" sz="1000" b="1" dirty="0"/>
              <a:t>(4) Data </a:t>
            </a:r>
            <a:r>
              <a:rPr lang="de-CH" sz="1000" b="1" dirty="0" err="1"/>
              <a:t>mining</a:t>
            </a:r>
            <a:r>
              <a:rPr lang="de-CH" sz="1000" b="1" dirty="0"/>
              <a:t> </a:t>
            </a:r>
            <a:r>
              <a:rPr lang="de-CH" sz="1000" b="1" dirty="0" err="1"/>
              <a:t>from</a:t>
            </a:r>
            <a:r>
              <a:rPr lang="de-CH" sz="1000" b="1" dirty="0"/>
              <a:t> </a:t>
            </a:r>
            <a:r>
              <a:rPr lang="de-CH" sz="1000" b="1" dirty="0" err="1"/>
              <a:t>reports</a:t>
            </a:r>
            <a:r>
              <a:rPr lang="de-CH" sz="1000" b="1" dirty="0"/>
              <a:t>: </a:t>
            </a:r>
            <a:r>
              <a:rPr lang="de-CH" sz="1000" dirty="0" err="1"/>
              <a:t>Diachronic</a:t>
            </a:r>
            <a:r>
              <a:rPr lang="de-CH" sz="1000" dirty="0"/>
              <a:t> </a:t>
            </a:r>
            <a:r>
              <a:rPr lang="de-CH" sz="1000" dirty="0" err="1"/>
              <a:t>comparative</a:t>
            </a:r>
            <a:r>
              <a:rPr lang="de-CH" sz="1000" dirty="0"/>
              <a:t> meta-analysis - (Trans)National Domain </a:t>
            </a:r>
            <a:r>
              <a:rPr lang="de-CH" sz="1000" dirty="0" err="1"/>
              <a:t>databases</a:t>
            </a:r>
            <a:endParaRPr lang="de-CH" sz="1000" dirty="0"/>
          </a:p>
          <a:p>
            <a:r>
              <a:rPr lang="de-CH" sz="1000" b="1" dirty="0"/>
              <a:t>(5) Data-</a:t>
            </a:r>
            <a:r>
              <a:rPr lang="de-CH" sz="1000" b="1" dirty="0" err="1"/>
              <a:t>Based</a:t>
            </a:r>
            <a:r>
              <a:rPr lang="de-CH" sz="1000" b="1" dirty="0"/>
              <a:t>-Media-</a:t>
            </a:r>
            <a:r>
              <a:rPr lang="de-CH" sz="1000" b="1" dirty="0" err="1"/>
              <a:t>Governance</a:t>
            </a:r>
            <a:r>
              <a:rPr lang="de-CH" sz="1000" b="1" dirty="0"/>
              <a:t> </a:t>
            </a:r>
            <a:r>
              <a:rPr lang="de-CH" sz="1000" dirty="0"/>
              <a:t>(</a:t>
            </a:r>
            <a:r>
              <a:rPr lang="de-CH" sz="1000" dirty="0" err="1"/>
              <a:t>theoretical</a:t>
            </a:r>
            <a:r>
              <a:rPr lang="de-CH" sz="1000" dirty="0"/>
              <a:t> </a:t>
            </a:r>
            <a:r>
              <a:rPr lang="de-CH" sz="1000" dirty="0" err="1"/>
              <a:t>comparative</a:t>
            </a:r>
            <a:r>
              <a:rPr lang="de-CH" sz="1000" dirty="0"/>
              <a:t> </a:t>
            </a:r>
            <a:r>
              <a:rPr lang="de-CH" sz="1000" dirty="0" err="1"/>
              <a:t>proposal</a:t>
            </a:r>
            <a:r>
              <a:rPr lang="de-CH" sz="1000" dirty="0"/>
              <a:t> + </a:t>
            </a:r>
            <a:r>
              <a:rPr lang="de-CH" sz="1000" dirty="0" err="1"/>
              <a:t>diachronic</a:t>
            </a:r>
            <a:r>
              <a:rPr lang="de-CH" sz="1000" dirty="0"/>
              <a:t> </a:t>
            </a:r>
            <a:r>
              <a:rPr lang="de-CH" sz="1000" dirty="0" err="1"/>
              <a:t>comparative</a:t>
            </a:r>
            <a:r>
              <a:rPr lang="de-CH" sz="1000" dirty="0"/>
              <a:t> meta-analysis) </a:t>
            </a:r>
          </a:p>
        </p:txBody>
      </p:sp>
      <p:sp>
        <p:nvSpPr>
          <p:cNvPr id="8" name="Siebeneck 7">
            <a:extLst>
              <a:ext uri="{FF2B5EF4-FFF2-40B4-BE49-F238E27FC236}">
                <a16:creationId xmlns:a16="http://schemas.microsoft.com/office/drawing/2014/main" id="{0669231F-7D83-0BA9-551E-3CC0383B20DF}"/>
              </a:ext>
            </a:extLst>
          </p:cNvPr>
          <p:cNvSpPr/>
          <p:nvPr/>
        </p:nvSpPr>
        <p:spPr>
          <a:xfrm>
            <a:off x="9739197" y="4905254"/>
            <a:ext cx="695376" cy="733770"/>
          </a:xfrm>
          <a:prstGeom prst="heptagon">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a:t>1-2 step</a:t>
            </a:r>
            <a:endParaRPr lang="de-CH" sz="1400" dirty="0"/>
          </a:p>
        </p:txBody>
      </p:sp>
      <p:sp>
        <p:nvSpPr>
          <p:cNvPr id="13" name="Siebeneck 12">
            <a:extLst>
              <a:ext uri="{FF2B5EF4-FFF2-40B4-BE49-F238E27FC236}">
                <a16:creationId xmlns:a16="http://schemas.microsoft.com/office/drawing/2014/main" id="{A8F208E4-1B09-75E4-A309-763C0F120A99}"/>
              </a:ext>
            </a:extLst>
          </p:cNvPr>
          <p:cNvSpPr/>
          <p:nvPr/>
        </p:nvSpPr>
        <p:spPr>
          <a:xfrm>
            <a:off x="9962801" y="100601"/>
            <a:ext cx="695376" cy="733770"/>
          </a:xfrm>
          <a:prstGeom prst="heptagon">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a:t>3 step</a:t>
            </a:r>
            <a:endParaRPr lang="de-CH" sz="1400" dirty="0"/>
          </a:p>
        </p:txBody>
      </p:sp>
      <p:sp>
        <p:nvSpPr>
          <p:cNvPr id="24" name="Siebeneck 23">
            <a:extLst>
              <a:ext uri="{FF2B5EF4-FFF2-40B4-BE49-F238E27FC236}">
                <a16:creationId xmlns:a16="http://schemas.microsoft.com/office/drawing/2014/main" id="{1595AFE9-D44B-2350-6C4F-7F44C521DFA0}"/>
              </a:ext>
            </a:extLst>
          </p:cNvPr>
          <p:cNvSpPr/>
          <p:nvPr/>
        </p:nvSpPr>
        <p:spPr>
          <a:xfrm>
            <a:off x="6826319" y="2444311"/>
            <a:ext cx="695376" cy="733770"/>
          </a:xfrm>
          <a:prstGeom prst="heptagon">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a:t>4 step</a:t>
            </a:r>
            <a:endParaRPr lang="de-CH" sz="1400" dirty="0"/>
          </a:p>
        </p:txBody>
      </p:sp>
      <p:sp>
        <p:nvSpPr>
          <p:cNvPr id="25" name="Siebeneck 24">
            <a:extLst>
              <a:ext uri="{FF2B5EF4-FFF2-40B4-BE49-F238E27FC236}">
                <a16:creationId xmlns:a16="http://schemas.microsoft.com/office/drawing/2014/main" id="{5443AE64-8670-57FF-319D-4ECFB25F3114}"/>
              </a:ext>
            </a:extLst>
          </p:cNvPr>
          <p:cNvSpPr/>
          <p:nvPr/>
        </p:nvSpPr>
        <p:spPr>
          <a:xfrm>
            <a:off x="2918733" y="2066482"/>
            <a:ext cx="695376" cy="733770"/>
          </a:xfrm>
          <a:prstGeom prst="heptagon">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sz="1400" dirty="0"/>
              <a:t>5 step</a:t>
            </a:r>
            <a:endParaRPr lang="de-CH" sz="1400" dirty="0"/>
          </a:p>
        </p:txBody>
      </p:sp>
      <p:sp>
        <p:nvSpPr>
          <p:cNvPr id="5" name="Pfeil: nach rechts 4">
            <a:extLst>
              <a:ext uri="{FF2B5EF4-FFF2-40B4-BE49-F238E27FC236}">
                <a16:creationId xmlns:a16="http://schemas.microsoft.com/office/drawing/2014/main" id="{9074EBEA-4568-9301-0E40-2A81D1CABB40}"/>
              </a:ext>
            </a:extLst>
          </p:cNvPr>
          <p:cNvSpPr/>
          <p:nvPr/>
        </p:nvSpPr>
        <p:spPr>
          <a:xfrm rot="10800000">
            <a:off x="11038346" y="323352"/>
            <a:ext cx="1168524" cy="6248400"/>
          </a:xfrm>
          <a:prstGeom prst="rightArrow">
            <a:avLst>
              <a:gd name="adj1" fmla="val 50000"/>
              <a:gd name="adj2" fmla="val 46693"/>
            </a:avLst>
          </a:prstGeom>
          <a:noFill/>
          <a:ln w="1016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28" name="Ellipse 27">
            <a:extLst>
              <a:ext uri="{FF2B5EF4-FFF2-40B4-BE49-F238E27FC236}">
                <a16:creationId xmlns:a16="http://schemas.microsoft.com/office/drawing/2014/main" id="{DBC5674B-0A5E-7B96-B2AA-CE279EF296DE}"/>
              </a:ext>
            </a:extLst>
          </p:cNvPr>
          <p:cNvSpPr/>
          <p:nvPr/>
        </p:nvSpPr>
        <p:spPr>
          <a:xfrm>
            <a:off x="9715073" y="4917425"/>
            <a:ext cx="779585" cy="735169"/>
          </a:xfrm>
          <a:prstGeom prst="ellipse">
            <a:avLst/>
          </a:prstGeom>
          <a:noFill/>
          <a:ln w="1238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29" name="Ellipse 28">
            <a:extLst>
              <a:ext uri="{FF2B5EF4-FFF2-40B4-BE49-F238E27FC236}">
                <a16:creationId xmlns:a16="http://schemas.microsoft.com/office/drawing/2014/main" id="{5EA15F97-0776-3C6C-D23C-31FC00B1B395}"/>
              </a:ext>
            </a:extLst>
          </p:cNvPr>
          <p:cNvSpPr/>
          <p:nvPr/>
        </p:nvSpPr>
        <p:spPr>
          <a:xfrm>
            <a:off x="9918785" y="97624"/>
            <a:ext cx="779585" cy="735169"/>
          </a:xfrm>
          <a:prstGeom prst="ellipse">
            <a:avLst/>
          </a:prstGeom>
          <a:noFill/>
          <a:ln w="1238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30" name="Ellipse 29">
            <a:extLst>
              <a:ext uri="{FF2B5EF4-FFF2-40B4-BE49-F238E27FC236}">
                <a16:creationId xmlns:a16="http://schemas.microsoft.com/office/drawing/2014/main" id="{F86A4327-E3F8-1AF5-F9EF-90AD037DF9AA}"/>
              </a:ext>
            </a:extLst>
          </p:cNvPr>
          <p:cNvSpPr/>
          <p:nvPr/>
        </p:nvSpPr>
        <p:spPr>
          <a:xfrm>
            <a:off x="6792776" y="2444311"/>
            <a:ext cx="779585" cy="735169"/>
          </a:xfrm>
          <a:prstGeom prst="ellipse">
            <a:avLst/>
          </a:prstGeom>
          <a:noFill/>
          <a:ln w="1238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31" name="Ellipse 30">
            <a:extLst>
              <a:ext uri="{FF2B5EF4-FFF2-40B4-BE49-F238E27FC236}">
                <a16:creationId xmlns:a16="http://schemas.microsoft.com/office/drawing/2014/main" id="{C94C8E63-22B3-430F-1FED-AD803C23C5EF}"/>
              </a:ext>
            </a:extLst>
          </p:cNvPr>
          <p:cNvSpPr/>
          <p:nvPr/>
        </p:nvSpPr>
        <p:spPr>
          <a:xfrm>
            <a:off x="2888744" y="2066482"/>
            <a:ext cx="779585" cy="735169"/>
          </a:xfrm>
          <a:prstGeom prst="ellipse">
            <a:avLst/>
          </a:prstGeom>
          <a:noFill/>
          <a:ln w="123825">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dirty="0"/>
          </a:p>
        </p:txBody>
      </p:sp>
      <p:sp>
        <p:nvSpPr>
          <p:cNvPr id="32" name="Pfeil: nach rechts 31">
            <a:extLst>
              <a:ext uri="{FF2B5EF4-FFF2-40B4-BE49-F238E27FC236}">
                <a16:creationId xmlns:a16="http://schemas.microsoft.com/office/drawing/2014/main" id="{51E49A1D-2AC8-1B3C-91D3-018F0F16FF75}"/>
              </a:ext>
            </a:extLst>
          </p:cNvPr>
          <p:cNvSpPr/>
          <p:nvPr/>
        </p:nvSpPr>
        <p:spPr>
          <a:xfrm rot="10800000">
            <a:off x="4945027" y="456971"/>
            <a:ext cx="1168524" cy="6248400"/>
          </a:xfrm>
          <a:prstGeom prst="rightArrow">
            <a:avLst>
              <a:gd name="adj1" fmla="val 50000"/>
              <a:gd name="adj2" fmla="val 46693"/>
            </a:avLst>
          </a:prstGeom>
          <a:noFill/>
          <a:ln w="1016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2543049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5" grpId="0" animBg="1"/>
      <p:bldP spid="29" grpId="0" animBg="1"/>
      <p:bldP spid="30" grpId="0" animBg="1"/>
      <p:bldP spid="31" grpId="0" animBg="1"/>
      <p:bldP spid="3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Title 1">
            <a:extLst>
              <a:ext uri="{FF2B5EF4-FFF2-40B4-BE49-F238E27FC236}">
                <a16:creationId xmlns:a16="http://schemas.microsoft.com/office/drawing/2014/main" id="{475F0449-233E-EB31-ED51-F214CEEFE397}"/>
              </a:ext>
            </a:extLst>
          </p:cNvPr>
          <p:cNvSpPr>
            <a:spLocks noGrp="1"/>
          </p:cNvSpPr>
          <p:nvPr>
            <p:ph type="title"/>
          </p:nvPr>
        </p:nvSpPr>
        <p:spPr>
          <a:xfrm>
            <a:off x="1405054" y="2966402"/>
            <a:ext cx="9166301" cy="925195"/>
          </a:xfrm>
        </p:spPr>
        <p:txBody>
          <a:bodyPr>
            <a:noAutofit/>
          </a:bodyPr>
          <a:lstStyle/>
          <a:p>
            <a:pPr algn="ctr"/>
            <a:r>
              <a:rPr lang="en-GB" sz="4000" b="1" dirty="0">
                <a:solidFill>
                  <a:schemeClr val="bg1"/>
                </a:solidFill>
                <a:highlight>
                  <a:srgbClr val="000000"/>
                </a:highlight>
                <a:latin typeface="Arial Nova Cond" panose="020B0506020202020204" pitchFamily="34" charset="0"/>
              </a:rPr>
              <a:t>ORGANIC MULTILEVEL MODEL 2.0</a:t>
            </a:r>
            <a:endParaRPr lang="en-GB" sz="4000" b="1" dirty="0">
              <a:solidFill>
                <a:srgbClr val="0070C0"/>
              </a:solidFill>
              <a:latin typeface="Arial Nova Cond" panose="020B0506020202020204" pitchFamily="34" charset="0"/>
            </a:endParaRPr>
          </a:p>
        </p:txBody>
      </p:sp>
      <p:pic>
        <p:nvPicPr>
          <p:cNvPr id="2" name="Grafik 1">
            <a:extLst>
              <a:ext uri="{FF2B5EF4-FFF2-40B4-BE49-F238E27FC236}">
                <a16:creationId xmlns:a16="http://schemas.microsoft.com/office/drawing/2014/main" id="{483EF328-AC0A-25BC-D77D-F1A3E25372F1}"/>
              </a:ext>
            </a:extLst>
          </p:cNvPr>
          <p:cNvPicPr>
            <a:picLocks noChangeAspect="1"/>
          </p:cNvPicPr>
          <p:nvPr/>
        </p:nvPicPr>
        <p:blipFill>
          <a:blip r:embed="rId2"/>
          <a:stretch>
            <a:fillRect/>
          </a:stretch>
        </p:blipFill>
        <p:spPr>
          <a:xfrm>
            <a:off x="10880435" y="6148104"/>
            <a:ext cx="1069709" cy="528270"/>
          </a:xfrm>
          <a:prstGeom prst="rect">
            <a:avLst/>
          </a:prstGeom>
          <a:ln>
            <a:solidFill>
              <a:schemeClr val="accent1"/>
            </a:solidFill>
          </a:ln>
        </p:spPr>
      </p:pic>
    </p:spTree>
    <p:extLst>
      <p:ext uri="{BB962C8B-B14F-4D97-AF65-F5344CB8AC3E}">
        <p14:creationId xmlns:p14="http://schemas.microsoft.com/office/powerpoint/2010/main" val="31850265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Grafik 16">
            <a:extLst>
              <a:ext uri="{FF2B5EF4-FFF2-40B4-BE49-F238E27FC236}">
                <a16:creationId xmlns:a16="http://schemas.microsoft.com/office/drawing/2014/main" id="{211394B9-3D41-DD04-7D28-CC16FD54A301}"/>
              </a:ext>
            </a:extLst>
          </p:cNvPr>
          <p:cNvPicPr>
            <a:picLocks noChangeAspect="1"/>
          </p:cNvPicPr>
          <p:nvPr/>
        </p:nvPicPr>
        <p:blipFill>
          <a:blip r:embed="rId2"/>
          <a:stretch>
            <a:fillRect/>
          </a:stretch>
        </p:blipFill>
        <p:spPr>
          <a:xfrm>
            <a:off x="0" y="875191"/>
            <a:ext cx="7151079" cy="4465120"/>
          </a:xfrm>
          <a:prstGeom prst="rect">
            <a:avLst/>
          </a:prstGeom>
        </p:spPr>
      </p:pic>
      <p:pic>
        <p:nvPicPr>
          <p:cNvPr id="19" name="Grafik 18">
            <a:extLst>
              <a:ext uri="{FF2B5EF4-FFF2-40B4-BE49-F238E27FC236}">
                <a16:creationId xmlns:a16="http://schemas.microsoft.com/office/drawing/2014/main" id="{52806068-2DB1-0EE7-8509-E8E92647B8D0}"/>
              </a:ext>
            </a:extLst>
          </p:cNvPr>
          <p:cNvPicPr>
            <a:picLocks noChangeAspect="1"/>
          </p:cNvPicPr>
          <p:nvPr/>
        </p:nvPicPr>
        <p:blipFill>
          <a:blip r:embed="rId3"/>
          <a:stretch>
            <a:fillRect/>
          </a:stretch>
        </p:blipFill>
        <p:spPr>
          <a:xfrm>
            <a:off x="5792093" y="1009992"/>
            <a:ext cx="7872107" cy="3855017"/>
          </a:xfrm>
          <a:prstGeom prst="rect">
            <a:avLst/>
          </a:prstGeom>
        </p:spPr>
      </p:pic>
      <p:sp>
        <p:nvSpPr>
          <p:cNvPr id="22" name="Cuadro de texto 12">
            <a:extLst>
              <a:ext uri="{FF2B5EF4-FFF2-40B4-BE49-F238E27FC236}">
                <a16:creationId xmlns:a16="http://schemas.microsoft.com/office/drawing/2014/main" id="{C6D21BB5-40CE-E39B-93C7-45AD08653759}"/>
              </a:ext>
            </a:extLst>
          </p:cNvPr>
          <p:cNvSpPr txBox="1">
            <a:spLocks noChangeArrowheads="1"/>
          </p:cNvSpPr>
          <p:nvPr/>
        </p:nvSpPr>
        <p:spPr bwMode="auto">
          <a:xfrm>
            <a:off x="6203480" y="4953772"/>
            <a:ext cx="4857115" cy="2123772"/>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r>
              <a:rPr lang="de-CH" sz="900" dirty="0">
                <a:effectLst/>
                <a:latin typeface="Calibri" panose="020F0502020204030204" pitchFamily="34" charset="0"/>
                <a:ea typeface="Calibri" panose="020F0502020204030204" pitchFamily="34" charset="0"/>
                <a:cs typeface="Times New Roman" panose="02020603050405020304" pitchFamily="18" charset="0"/>
              </a:rPr>
              <a:t>Global Political </a:t>
            </a:r>
            <a:r>
              <a:rPr lang="de-CH" sz="900" dirty="0" err="1">
                <a:effectLst/>
                <a:latin typeface="Calibri" panose="020F0502020204030204" pitchFamily="34" charset="0"/>
                <a:ea typeface="Calibri" panose="020F0502020204030204" pitchFamily="34" charset="0"/>
                <a:cs typeface="Times New Roman" panose="02020603050405020304" pitchFamily="18" charset="0"/>
              </a:rPr>
              <a:t>system</a:t>
            </a:r>
            <a:r>
              <a:rPr lang="de-CH" sz="900" dirty="0">
                <a:effectLst/>
                <a:latin typeface="Calibri" panose="020F0502020204030204" pitchFamily="34" charset="0"/>
                <a:ea typeface="Calibri" panose="020F0502020204030204" pitchFamily="34" charset="0"/>
                <a:cs typeface="Times New Roman" panose="02020603050405020304" pitchFamily="18" charset="0"/>
              </a:rPr>
              <a:t> (</a:t>
            </a:r>
            <a:r>
              <a:rPr lang="de-CH" sz="900" dirty="0" err="1">
                <a:effectLst/>
                <a:latin typeface="Calibri" panose="020F0502020204030204" pitchFamily="34" charset="0"/>
                <a:ea typeface="Calibri" panose="020F0502020204030204" pitchFamily="34" charset="0"/>
                <a:cs typeface="Times New Roman" panose="02020603050405020304" pitchFamily="18" charset="0"/>
              </a:rPr>
              <a:t>political</a:t>
            </a:r>
            <a:r>
              <a:rPr lang="de-CH" sz="900" dirty="0">
                <a:effectLst/>
                <a:latin typeface="Calibri" panose="020F0502020204030204" pitchFamily="34" charset="0"/>
                <a:ea typeface="Calibri" panose="020F0502020204030204" pitchFamily="34" charset="0"/>
                <a:cs typeface="Times New Roman" panose="02020603050405020304" pitchFamily="18" charset="0"/>
              </a:rPr>
              <a:t> </a:t>
            </a:r>
            <a:r>
              <a:rPr lang="de-CH" sz="900" dirty="0" err="1">
                <a:effectLst/>
                <a:latin typeface="Calibri" panose="020F0502020204030204" pitchFamily="34" charset="0"/>
                <a:ea typeface="Calibri" panose="020F0502020204030204" pitchFamily="34" charset="0"/>
                <a:cs typeface="Times New Roman" panose="02020603050405020304" pitchFamily="18" charset="0"/>
              </a:rPr>
              <a:t>landscapes</a:t>
            </a:r>
            <a:r>
              <a:rPr lang="de-CH" sz="900" dirty="0">
                <a:effectLst/>
                <a:latin typeface="Calibri" panose="020F0502020204030204" pitchFamily="34" charset="0"/>
                <a:ea typeface="Calibri" panose="020F0502020204030204" pitchFamily="34" charset="0"/>
                <a:cs typeface="Times New Roman" panose="02020603050405020304" pitchFamily="18" charset="0"/>
              </a:rPr>
              <a:t>, transnational </a:t>
            </a:r>
            <a:r>
              <a:rPr lang="de-CH" sz="900" dirty="0" err="1">
                <a:effectLst/>
                <a:latin typeface="Calibri" panose="020F0502020204030204" pitchFamily="34" charset="0"/>
                <a:ea typeface="Calibri" panose="020F0502020204030204" pitchFamily="34" charset="0"/>
                <a:cs typeface="Times New Roman" panose="02020603050405020304" pitchFamily="18" charset="0"/>
              </a:rPr>
              <a:t>structures</a:t>
            </a:r>
            <a:r>
              <a:rPr lang="de-CH" sz="900" dirty="0">
                <a:effectLst/>
                <a:latin typeface="Calibri" panose="020F0502020204030204" pitchFamily="34" charset="0"/>
                <a:ea typeface="Calibri" panose="020F0502020204030204" pitchFamily="34" charset="0"/>
                <a:cs typeface="Times New Roman" panose="02020603050405020304" pitchFamily="18" charset="0"/>
              </a:rPr>
              <a:t>) </a:t>
            </a:r>
            <a:endParaRPr lang="de-CH" sz="1100" dirty="0">
              <a:effectLst/>
              <a:latin typeface="Calibri" panose="020F0502020204030204" pitchFamily="34" charset="0"/>
              <a:ea typeface="Calibri" panose="020F0502020204030204" pitchFamily="34" charset="0"/>
              <a:cs typeface="Times New Roman" panose="02020603050405020304" pitchFamily="18" charset="0"/>
            </a:endParaRPr>
          </a:p>
          <a:p>
            <a:r>
              <a:rPr lang="de-CH" sz="900" dirty="0">
                <a:effectLst/>
                <a:latin typeface="Calibri" panose="020F0502020204030204" pitchFamily="34" charset="0"/>
                <a:ea typeface="Calibri" panose="020F0502020204030204" pitchFamily="34" charset="0"/>
                <a:cs typeface="Times New Roman" panose="02020603050405020304" pitchFamily="18" charset="0"/>
              </a:rPr>
              <a:t>Global </a:t>
            </a:r>
            <a:r>
              <a:rPr lang="de-CH" sz="900" dirty="0" err="1">
                <a:effectLst/>
                <a:latin typeface="Calibri" panose="020F0502020204030204" pitchFamily="34" charset="0"/>
                <a:ea typeface="Calibri" panose="020F0502020204030204" pitchFamily="34" charset="0"/>
                <a:cs typeface="Times New Roman" panose="02020603050405020304" pitchFamily="18" charset="0"/>
              </a:rPr>
              <a:t>economy</a:t>
            </a:r>
            <a:r>
              <a:rPr lang="de-CH" sz="900" dirty="0">
                <a:effectLst/>
                <a:latin typeface="Calibri" panose="020F0502020204030204" pitchFamily="34" charset="0"/>
                <a:ea typeface="Calibri" panose="020F0502020204030204" pitchFamily="34" charset="0"/>
                <a:cs typeface="Times New Roman" panose="02020603050405020304" pitchFamily="18" charset="0"/>
              </a:rPr>
              <a:t> (trade, </a:t>
            </a:r>
            <a:r>
              <a:rPr lang="de-CH" sz="900" dirty="0" err="1">
                <a:effectLst/>
                <a:latin typeface="Calibri" panose="020F0502020204030204" pitchFamily="34" charset="0"/>
                <a:ea typeface="Calibri" panose="020F0502020204030204" pitchFamily="34" charset="0"/>
                <a:cs typeface="Times New Roman" panose="02020603050405020304" pitchFamily="18" charset="0"/>
              </a:rPr>
              <a:t>markets</a:t>
            </a:r>
            <a:r>
              <a:rPr lang="de-CH" sz="900" dirty="0">
                <a:effectLst/>
                <a:latin typeface="Calibri" panose="020F0502020204030204" pitchFamily="34" charset="0"/>
                <a:ea typeface="Calibri" panose="020F0502020204030204" pitchFamily="34" charset="0"/>
                <a:cs typeface="Times New Roman" panose="02020603050405020304" pitchFamily="18" charset="0"/>
              </a:rPr>
              <a:t>, </a:t>
            </a:r>
            <a:r>
              <a:rPr lang="de-CH" sz="900" dirty="0" err="1">
                <a:effectLst/>
                <a:latin typeface="Calibri" panose="020F0502020204030204" pitchFamily="34" charset="0"/>
                <a:ea typeface="Calibri" panose="020F0502020204030204" pitchFamily="34" charset="0"/>
                <a:cs typeface="Times New Roman" panose="02020603050405020304" pitchFamily="18" charset="0"/>
              </a:rPr>
              <a:t>fiscal</a:t>
            </a:r>
            <a:r>
              <a:rPr lang="de-CH" sz="900" dirty="0">
                <a:effectLst/>
                <a:latin typeface="Calibri" panose="020F0502020204030204" pitchFamily="34" charset="0"/>
                <a:ea typeface="Calibri" panose="020F0502020204030204" pitchFamily="34" charset="0"/>
                <a:cs typeface="Times New Roman" panose="02020603050405020304" pitchFamily="18" charset="0"/>
              </a:rPr>
              <a:t>, </a:t>
            </a:r>
            <a:r>
              <a:rPr lang="de-CH" sz="900" dirty="0" err="1">
                <a:effectLst/>
                <a:latin typeface="Calibri" panose="020F0502020204030204" pitchFamily="34" charset="0"/>
                <a:ea typeface="Calibri" panose="020F0502020204030204" pitchFamily="34" charset="0"/>
                <a:cs typeface="Times New Roman" panose="02020603050405020304" pitchFamily="18" charset="0"/>
              </a:rPr>
              <a:t>interconnected</a:t>
            </a:r>
            <a:r>
              <a:rPr lang="de-CH" sz="900" dirty="0">
                <a:effectLst/>
                <a:latin typeface="Calibri" panose="020F0502020204030204" pitchFamily="34" charset="0"/>
                <a:ea typeface="Calibri" panose="020F0502020204030204" pitchFamily="34" charset="0"/>
                <a:cs typeface="Times New Roman" panose="02020603050405020304" pitchFamily="18" charset="0"/>
              </a:rPr>
              <a:t> </a:t>
            </a:r>
            <a:r>
              <a:rPr lang="de-CH" sz="900" dirty="0" err="1">
                <a:effectLst/>
                <a:latin typeface="Calibri" panose="020F0502020204030204" pitchFamily="34" charset="0"/>
                <a:ea typeface="Calibri" panose="020F0502020204030204" pitchFamily="34" charset="0"/>
                <a:cs typeface="Times New Roman" panose="02020603050405020304" pitchFamily="18" charset="0"/>
              </a:rPr>
              <a:t>system</a:t>
            </a:r>
            <a:r>
              <a:rPr lang="de-CH" sz="900" dirty="0">
                <a:effectLst/>
                <a:latin typeface="Calibri" panose="020F0502020204030204" pitchFamily="34" charset="0"/>
                <a:ea typeface="Calibri" panose="020F0502020204030204" pitchFamily="34" charset="0"/>
                <a:cs typeface="Times New Roman" panose="02020603050405020304" pitchFamily="18" charset="0"/>
              </a:rPr>
              <a:t>)</a:t>
            </a:r>
            <a:endParaRPr lang="de-CH" sz="1100" dirty="0">
              <a:effectLst/>
              <a:latin typeface="Calibri" panose="020F0502020204030204" pitchFamily="34" charset="0"/>
              <a:ea typeface="Calibri" panose="020F0502020204030204" pitchFamily="34" charset="0"/>
              <a:cs typeface="Times New Roman" panose="02020603050405020304" pitchFamily="18" charset="0"/>
            </a:endParaRPr>
          </a:p>
          <a:p>
            <a:r>
              <a:rPr lang="de-CH" sz="900" dirty="0">
                <a:effectLst/>
                <a:latin typeface="Calibri" panose="020F0502020204030204" pitchFamily="34" charset="0"/>
                <a:ea typeface="Calibri" panose="020F0502020204030204" pitchFamily="34" charset="0"/>
                <a:cs typeface="Times New Roman" panose="02020603050405020304" pitchFamily="18" charset="0"/>
              </a:rPr>
              <a:t>Global Education (international </a:t>
            </a:r>
            <a:r>
              <a:rPr lang="de-CH" sz="900" dirty="0" err="1">
                <a:effectLst/>
                <a:latin typeface="Calibri" panose="020F0502020204030204" pitchFamily="34" charset="0"/>
                <a:ea typeface="Calibri" panose="020F0502020204030204" pitchFamily="34" charset="0"/>
                <a:cs typeface="Times New Roman" panose="02020603050405020304" pitchFamily="18" charset="0"/>
              </a:rPr>
              <a:t>educational</a:t>
            </a:r>
            <a:r>
              <a:rPr lang="de-CH" sz="900" dirty="0">
                <a:effectLst/>
                <a:latin typeface="Calibri" panose="020F0502020204030204" pitchFamily="34" charset="0"/>
                <a:ea typeface="Calibri" panose="020F0502020204030204" pitchFamily="34" charset="0"/>
                <a:cs typeface="Times New Roman" panose="02020603050405020304" pitchFamily="18" charset="0"/>
              </a:rPr>
              <a:t> </a:t>
            </a:r>
            <a:r>
              <a:rPr lang="de-CH" sz="900" dirty="0" err="1">
                <a:effectLst/>
                <a:latin typeface="Calibri" panose="020F0502020204030204" pitchFamily="34" charset="0"/>
                <a:ea typeface="Calibri" panose="020F0502020204030204" pitchFamily="34" charset="0"/>
                <a:cs typeface="Times New Roman" panose="02020603050405020304" pitchFamily="18" charset="0"/>
              </a:rPr>
              <a:t>policies</a:t>
            </a:r>
            <a:r>
              <a:rPr lang="de-CH" sz="900" dirty="0">
                <a:effectLst/>
                <a:latin typeface="Calibri" panose="020F0502020204030204" pitchFamily="34" charset="0"/>
                <a:ea typeface="Calibri" panose="020F0502020204030204" pitchFamily="34" charset="0"/>
                <a:cs typeface="Times New Roman" panose="02020603050405020304" pitchFamily="18" charset="0"/>
              </a:rPr>
              <a:t>)</a:t>
            </a:r>
            <a:endParaRPr lang="de-CH" sz="1100" dirty="0">
              <a:effectLst/>
              <a:latin typeface="Calibri" panose="020F0502020204030204" pitchFamily="34" charset="0"/>
              <a:ea typeface="Calibri" panose="020F0502020204030204" pitchFamily="34" charset="0"/>
              <a:cs typeface="Times New Roman" panose="02020603050405020304" pitchFamily="18" charset="0"/>
            </a:endParaRPr>
          </a:p>
          <a:p>
            <a:r>
              <a:rPr lang="de-CH" sz="900" dirty="0">
                <a:effectLst/>
                <a:latin typeface="Calibri" panose="020F0502020204030204" pitchFamily="34" charset="0"/>
                <a:ea typeface="Calibri" panose="020F0502020204030204" pitchFamily="34" charset="0"/>
                <a:cs typeface="Times New Roman" panose="02020603050405020304" pitchFamily="18" charset="0"/>
              </a:rPr>
              <a:t>Cultural/</a:t>
            </a:r>
            <a:r>
              <a:rPr lang="de-CH" sz="900" dirty="0" err="1">
                <a:effectLst/>
                <a:latin typeface="Calibri" panose="020F0502020204030204" pitchFamily="34" charset="0"/>
                <a:ea typeface="Calibri" panose="020F0502020204030204" pitchFamily="34" charset="0"/>
                <a:cs typeface="Times New Roman" panose="02020603050405020304" pitchFamily="18" charset="0"/>
              </a:rPr>
              <a:t>historical</a:t>
            </a:r>
            <a:r>
              <a:rPr lang="de-CH" sz="900" dirty="0">
                <a:effectLst/>
                <a:latin typeface="Calibri" panose="020F0502020204030204" pitchFamily="34" charset="0"/>
                <a:ea typeface="Calibri" panose="020F0502020204030204" pitchFamily="34" charset="0"/>
                <a:cs typeface="Times New Roman" panose="02020603050405020304" pitchFamily="18" charset="0"/>
              </a:rPr>
              <a:t>/social global </a:t>
            </a:r>
            <a:r>
              <a:rPr lang="de-CH" sz="900" dirty="0" err="1">
                <a:effectLst/>
                <a:latin typeface="Calibri" panose="020F0502020204030204" pitchFamily="34" charset="0"/>
                <a:ea typeface="Calibri" panose="020F0502020204030204" pitchFamily="34" charset="0"/>
                <a:cs typeface="Times New Roman" panose="02020603050405020304" pitchFamily="18" charset="0"/>
              </a:rPr>
              <a:t>system</a:t>
            </a:r>
            <a:r>
              <a:rPr lang="de-CH" sz="900" dirty="0">
                <a:effectLst/>
                <a:latin typeface="Calibri" panose="020F0502020204030204" pitchFamily="34" charset="0"/>
                <a:ea typeface="Calibri" panose="020F0502020204030204" pitchFamily="34" charset="0"/>
                <a:cs typeface="Times New Roman" panose="02020603050405020304" pitchFamily="18" charset="0"/>
              </a:rPr>
              <a:t> (</a:t>
            </a:r>
            <a:r>
              <a:rPr lang="de-CH" sz="900" dirty="0" err="1">
                <a:effectLst/>
                <a:latin typeface="Calibri" panose="020F0502020204030204" pitchFamily="34" charset="0"/>
                <a:ea typeface="Calibri" panose="020F0502020204030204" pitchFamily="34" charset="0"/>
                <a:cs typeface="Times New Roman" panose="02020603050405020304" pitchFamily="18" charset="0"/>
              </a:rPr>
              <a:t>trends</a:t>
            </a:r>
            <a:r>
              <a:rPr lang="de-CH" sz="900" dirty="0">
                <a:effectLst/>
                <a:latin typeface="Calibri" panose="020F0502020204030204" pitchFamily="34" charset="0"/>
                <a:ea typeface="Calibri" panose="020F0502020204030204" pitchFamily="34" charset="0"/>
                <a:cs typeface="Times New Roman" panose="02020603050405020304" pitchFamily="18" charset="0"/>
              </a:rPr>
              <a:t>, </a:t>
            </a:r>
            <a:r>
              <a:rPr lang="de-CH" sz="900" dirty="0" err="1">
                <a:effectLst/>
                <a:latin typeface="Calibri" panose="020F0502020204030204" pitchFamily="34" charset="0"/>
                <a:ea typeface="Calibri" panose="020F0502020204030204" pitchFamily="34" charset="0"/>
                <a:cs typeface="Times New Roman" panose="02020603050405020304" pitchFamily="18" charset="0"/>
              </a:rPr>
              <a:t>values</a:t>
            </a:r>
            <a:r>
              <a:rPr lang="de-CH" sz="900" dirty="0">
                <a:effectLst/>
                <a:latin typeface="Calibri" panose="020F0502020204030204" pitchFamily="34" charset="0"/>
                <a:ea typeface="Calibri" panose="020F0502020204030204" pitchFamily="34" charset="0"/>
                <a:cs typeface="Times New Roman" panose="02020603050405020304" pitchFamily="18" charset="0"/>
              </a:rPr>
              <a:t>, </a:t>
            </a:r>
            <a:r>
              <a:rPr lang="de-CH" sz="900" dirty="0" err="1">
                <a:effectLst/>
                <a:latin typeface="Calibri" panose="020F0502020204030204" pitchFamily="34" charset="0"/>
                <a:ea typeface="Calibri" panose="020F0502020204030204" pitchFamily="34" charset="0"/>
                <a:cs typeface="Times New Roman" panose="02020603050405020304" pitchFamily="18" charset="0"/>
              </a:rPr>
              <a:t>phenomena</a:t>
            </a:r>
            <a:r>
              <a:rPr lang="de-CH" sz="900" dirty="0">
                <a:effectLst/>
                <a:latin typeface="Calibri" panose="020F0502020204030204" pitchFamily="34" charset="0"/>
                <a:ea typeface="Calibri" panose="020F0502020204030204" pitchFamily="34" charset="0"/>
                <a:cs typeface="Times New Roman" panose="02020603050405020304" pitchFamily="18" charset="0"/>
              </a:rPr>
              <a:t>, social </a:t>
            </a:r>
            <a:r>
              <a:rPr lang="de-CH" sz="900" dirty="0" err="1">
                <a:effectLst/>
                <a:latin typeface="Calibri" panose="020F0502020204030204" pitchFamily="34" charset="0"/>
                <a:ea typeface="Calibri" panose="020F0502020204030204" pitchFamily="34" charset="0"/>
                <a:cs typeface="Times New Roman" panose="02020603050405020304" pitchFamily="18" charset="0"/>
              </a:rPr>
              <a:t>systems</a:t>
            </a:r>
            <a:r>
              <a:rPr lang="de-CH" sz="900" dirty="0">
                <a:effectLst/>
                <a:latin typeface="Calibri" panose="020F0502020204030204" pitchFamily="34" charset="0"/>
                <a:ea typeface="Calibri" panose="020F0502020204030204" pitchFamily="34" charset="0"/>
                <a:cs typeface="Times New Roman" panose="02020603050405020304" pitchFamily="18" charset="0"/>
              </a:rPr>
              <a:t> </a:t>
            </a:r>
            <a:r>
              <a:rPr lang="de-CH" sz="900" dirty="0" err="1">
                <a:effectLst/>
                <a:latin typeface="Calibri" panose="020F0502020204030204" pitchFamily="34" charset="0"/>
                <a:ea typeface="Calibri" panose="020F0502020204030204" pitchFamily="34" charset="0"/>
                <a:cs typeface="Times New Roman" panose="02020603050405020304" pitchFamily="18" charset="0"/>
              </a:rPr>
              <a:t>worldwide</a:t>
            </a:r>
            <a:r>
              <a:rPr lang="de-CH" sz="900" dirty="0">
                <a:effectLst/>
                <a:latin typeface="Calibri" panose="020F0502020204030204" pitchFamily="34" charset="0"/>
                <a:ea typeface="Calibri" panose="020F0502020204030204" pitchFamily="34" charset="0"/>
                <a:cs typeface="Times New Roman" panose="02020603050405020304" pitchFamily="18" charset="0"/>
              </a:rPr>
              <a:t>)</a:t>
            </a:r>
            <a:endParaRPr lang="de-CH" sz="1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900" dirty="0">
                <a:effectLst/>
                <a:latin typeface="Calibri" panose="020F0502020204030204" pitchFamily="34" charset="0"/>
                <a:ea typeface="Calibri" panose="020F0502020204030204" pitchFamily="34" charset="0"/>
                <a:cs typeface="Times New Roman" panose="02020603050405020304" pitchFamily="18" charset="0"/>
              </a:rPr>
              <a:t>Ideological transnational perspective (transcend boundaries, belief systems globally)</a:t>
            </a:r>
            <a:endParaRPr lang="de-CH" sz="1100" dirty="0">
              <a:effectLst/>
              <a:latin typeface="Calibri" panose="020F0502020204030204" pitchFamily="34" charset="0"/>
              <a:ea typeface="Calibri" panose="020F0502020204030204" pitchFamily="34" charset="0"/>
              <a:cs typeface="Times New Roman" panose="02020603050405020304" pitchFamily="18" charset="0"/>
            </a:endParaRPr>
          </a:p>
          <a:p>
            <a:r>
              <a:rPr lang="de-CH" sz="900" dirty="0">
                <a:effectLst/>
                <a:latin typeface="Calibri" panose="020F0502020204030204" pitchFamily="34" charset="0"/>
                <a:ea typeface="Calibri" panose="020F0502020204030204" pitchFamily="34" charset="0"/>
                <a:cs typeface="Times New Roman" panose="02020603050405020304" pitchFamily="18" charset="0"/>
              </a:rPr>
              <a:t>Military/</a:t>
            </a:r>
            <a:r>
              <a:rPr lang="de-CH" sz="900" dirty="0" err="1">
                <a:effectLst/>
                <a:latin typeface="Calibri" panose="020F0502020204030204" pitchFamily="34" charset="0"/>
                <a:ea typeface="Calibri" panose="020F0502020204030204" pitchFamily="34" charset="0"/>
                <a:cs typeface="Times New Roman" panose="02020603050405020304" pitchFamily="18" charset="0"/>
              </a:rPr>
              <a:t>religious</a:t>
            </a:r>
            <a:r>
              <a:rPr lang="de-CH" sz="900" dirty="0">
                <a:effectLst/>
                <a:latin typeface="Calibri" panose="020F0502020204030204" pitchFamily="34" charset="0"/>
                <a:ea typeface="Calibri" panose="020F0502020204030204" pitchFamily="34" charset="0"/>
                <a:cs typeface="Times New Roman" panose="02020603050405020304" pitchFamily="18" charset="0"/>
              </a:rPr>
              <a:t> </a:t>
            </a:r>
            <a:r>
              <a:rPr lang="de-CH" sz="900" dirty="0" err="1">
                <a:effectLst/>
                <a:latin typeface="Calibri" panose="020F0502020204030204" pitchFamily="34" charset="0"/>
                <a:ea typeface="Calibri" panose="020F0502020204030204" pitchFamily="34" charset="0"/>
                <a:cs typeface="Times New Roman" panose="02020603050405020304" pitchFamily="18" charset="0"/>
              </a:rPr>
              <a:t>system</a:t>
            </a:r>
            <a:r>
              <a:rPr lang="de-CH" sz="900" dirty="0">
                <a:effectLst/>
                <a:latin typeface="Calibri" panose="020F0502020204030204" pitchFamily="34" charset="0"/>
                <a:ea typeface="Calibri" panose="020F0502020204030204" pitchFamily="34" charset="0"/>
                <a:cs typeface="Times New Roman" panose="02020603050405020304" pitchFamily="18" charset="0"/>
              </a:rPr>
              <a:t> (global </a:t>
            </a:r>
            <a:r>
              <a:rPr lang="de-CH" sz="900" dirty="0" err="1">
                <a:effectLst/>
                <a:latin typeface="Calibri" panose="020F0502020204030204" pitchFamily="34" charset="0"/>
                <a:ea typeface="Calibri" panose="020F0502020204030204" pitchFamily="34" charset="0"/>
                <a:cs typeface="Times New Roman" panose="02020603050405020304" pitchFamily="18" charset="0"/>
              </a:rPr>
              <a:t>security</a:t>
            </a:r>
            <a:r>
              <a:rPr lang="de-CH" sz="900" dirty="0">
                <a:effectLst/>
                <a:latin typeface="Calibri" panose="020F0502020204030204" pitchFamily="34" charset="0"/>
                <a:ea typeface="Calibri" panose="020F0502020204030204" pitchFamily="34" charset="0"/>
                <a:cs typeface="Times New Roman" panose="02020603050405020304" pitchFamily="18" charset="0"/>
              </a:rPr>
              <a:t> </a:t>
            </a:r>
            <a:r>
              <a:rPr lang="de-CH" sz="900" dirty="0" err="1">
                <a:effectLst/>
                <a:latin typeface="Calibri" panose="020F0502020204030204" pitchFamily="34" charset="0"/>
                <a:ea typeface="Calibri" panose="020F0502020204030204" pitchFamily="34" charset="0"/>
                <a:cs typeface="Times New Roman" panose="02020603050405020304" pitchFamily="18" charset="0"/>
              </a:rPr>
              <a:t>dynamics</a:t>
            </a:r>
            <a:r>
              <a:rPr lang="de-CH" sz="900" dirty="0">
                <a:effectLst/>
                <a:latin typeface="Calibri" panose="020F0502020204030204" pitchFamily="34" charset="0"/>
                <a:ea typeface="Calibri" panose="020F0502020204030204" pitchFamily="34" charset="0"/>
                <a:cs typeface="Times New Roman" panose="02020603050405020304" pitchFamily="18" charset="0"/>
              </a:rPr>
              <a:t>, </a:t>
            </a:r>
            <a:r>
              <a:rPr lang="de-CH" sz="900" dirty="0" err="1">
                <a:effectLst/>
                <a:latin typeface="Calibri" panose="020F0502020204030204" pitchFamily="34" charset="0"/>
                <a:ea typeface="Calibri" panose="020F0502020204030204" pitchFamily="34" charset="0"/>
                <a:cs typeface="Times New Roman" panose="02020603050405020304" pitchFamily="18" charset="0"/>
              </a:rPr>
              <a:t>alliances</a:t>
            </a:r>
            <a:r>
              <a:rPr lang="de-CH" sz="900" dirty="0">
                <a:effectLst/>
                <a:latin typeface="Calibri" panose="020F0502020204030204" pitchFamily="34" charset="0"/>
                <a:ea typeface="Calibri" panose="020F0502020204030204" pitchFamily="34" charset="0"/>
                <a:cs typeface="Times New Roman" panose="02020603050405020304" pitchFamily="18" charset="0"/>
              </a:rPr>
              <a:t>, </a:t>
            </a:r>
            <a:r>
              <a:rPr lang="de-CH" sz="900" dirty="0" err="1">
                <a:effectLst/>
                <a:latin typeface="Calibri" panose="020F0502020204030204" pitchFamily="34" charset="0"/>
                <a:ea typeface="Calibri" panose="020F0502020204030204" pitchFamily="34" charset="0"/>
                <a:cs typeface="Times New Roman" panose="02020603050405020304" pitchFamily="18" charset="0"/>
              </a:rPr>
              <a:t>conflicts</a:t>
            </a:r>
            <a:r>
              <a:rPr lang="de-CH" sz="900" dirty="0">
                <a:effectLst/>
                <a:latin typeface="Calibri" panose="020F0502020204030204" pitchFamily="34" charset="0"/>
                <a:ea typeface="Calibri" panose="020F0502020204030204" pitchFamily="34" charset="0"/>
                <a:cs typeface="Times New Roman" panose="02020603050405020304" pitchFamily="18" charset="0"/>
              </a:rPr>
              <a:t>)</a:t>
            </a:r>
            <a:endParaRPr lang="de-CH" sz="1100" dirty="0">
              <a:effectLst/>
              <a:latin typeface="Calibri" panose="020F0502020204030204" pitchFamily="34" charset="0"/>
              <a:ea typeface="Calibri" panose="020F0502020204030204" pitchFamily="34" charset="0"/>
              <a:cs typeface="Times New Roman" panose="02020603050405020304" pitchFamily="18" charset="0"/>
            </a:endParaRPr>
          </a:p>
          <a:p>
            <a:r>
              <a:rPr lang="es-ES" sz="900" dirty="0">
                <a:effectLst/>
                <a:latin typeface="Calibri" panose="020F0502020204030204" pitchFamily="34" charset="0"/>
                <a:ea typeface="Calibri" panose="020F0502020204030204" pitchFamily="34" charset="0"/>
                <a:cs typeface="Times New Roman" panose="02020603050405020304" pitchFamily="18" charset="0"/>
              </a:rPr>
              <a:t>Media </a:t>
            </a:r>
            <a:r>
              <a:rPr lang="es-ES" sz="900" dirty="0" err="1">
                <a:effectLst/>
                <a:latin typeface="Calibri" panose="020F0502020204030204" pitchFamily="34" charset="0"/>
                <a:ea typeface="Calibri" panose="020F0502020204030204" pitchFamily="34" charset="0"/>
                <a:cs typeface="Times New Roman" panose="02020603050405020304" pitchFamily="18" charset="0"/>
              </a:rPr>
              <a:t>System</a:t>
            </a:r>
            <a:r>
              <a:rPr lang="es-ES" sz="900" dirty="0">
                <a:effectLst/>
                <a:latin typeface="Calibri" panose="020F0502020204030204" pitchFamily="34" charset="0"/>
                <a:ea typeface="Calibri" panose="020F0502020204030204" pitchFamily="34" charset="0"/>
                <a:cs typeface="Times New Roman" panose="02020603050405020304" pitchFamily="18" charset="0"/>
              </a:rPr>
              <a:t> (transnacional </a:t>
            </a:r>
            <a:r>
              <a:rPr lang="es-ES" sz="900" dirty="0" err="1">
                <a:effectLst/>
                <a:latin typeface="Calibri" panose="020F0502020204030204" pitchFamily="34" charset="0"/>
                <a:ea typeface="Calibri" panose="020F0502020204030204" pitchFamily="34" charset="0"/>
                <a:cs typeface="Times New Roman" panose="02020603050405020304" pitchFamily="18" charset="0"/>
              </a:rPr>
              <a:t>platforms</a:t>
            </a:r>
            <a:r>
              <a:rPr lang="es-ES" sz="900" dirty="0">
                <a:effectLst/>
                <a:latin typeface="Calibri" panose="020F0502020204030204" pitchFamily="34" charset="0"/>
                <a:ea typeface="Calibri" panose="020F0502020204030204" pitchFamily="34" charset="0"/>
                <a:cs typeface="Times New Roman" panose="02020603050405020304" pitchFamily="18" charset="0"/>
              </a:rPr>
              <a:t>, internacional media </a:t>
            </a:r>
            <a:r>
              <a:rPr lang="es-ES" sz="900" dirty="0" err="1">
                <a:effectLst/>
                <a:latin typeface="Calibri" panose="020F0502020204030204" pitchFamily="34" charset="0"/>
                <a:ea typeface="Calibri" panose="020F0502020204030204" pitchFamily="34" charset="0"/>
                <a:cs typeface="Times New Roman" panose="02020603050405020304" pitchFamily="18" charset="0"/>
              </a:rPr>
              <a:t>policy</a:t>
            </a:r>
            <a:r>
              <a:rPr lang="es-ES" sz="900" dirty="0">
                <a:effectLst/>
                <a:latin typeface="Calibri" panose="020F0502020204030204" pitchFamily="34" charset="0"/>
                <a:ea typeface="Calibri" panose="020F0502020204030204" pitchFamily="34" charset="0"/>
                <a:cs typeface="Times New Roman" panose="02020603050405020304" pitchFamily="18" charset="0"/>
              </a:rPr>
              <a:t>)</a:t>
            </a:r>
            <a:endParaRPr lang="de-CH" sz="1100" dirty="0">
              <a:effectLst/>
              <a:latin typeface="Calibri" panose="020F0502020204030204" pitchFamily="34" charset="0"/>
              <a:ea typeface="Calibri" panose="020F0502020204030204" pitchFamily="34" charset="0"/>
              <a:cs typeface="Times New Roman" panose="02020603050405020304" pitchFamily="18" charset="0"/>
            </a:endParaRPr>
          </a:p>
          <a:p>
            <a:r>
              <a:rPr lang="de-CH" sz="900" dirty="0">
                <a:effectLst/>
                <a:latin typeface="Calibri" panose="020F0502020204030204" pitchFamily="34" charset="0"/>
                <a:ea typeface="Calibri" panose="020F0502020204030204" pitchFamily="34" charset="0"/>
                <a:cs typeface="Times New Roman" panose="02020603050405020304" pitchFamily="18" charset="0"/>
              </a:rPr>
              <a:t>Technological global </a:t>
            </a:r>
            <a:r>
              <a:rPr lang="de-CH" sz="900" dirty="0" err="1">
                <a:effectLst/>
                <a:latin typeface="Calibri" panose="020F0502020204030204" pitchFamily="34" charset="0"/>
                <a:ea typeface="Calibri" panose="020F0502020204030204" pitchFamily="34" charset="0"/>
                <a:cs typeface="Times New Roman" panose="02020603050405020304" pitchFamily="18" charset="0"/>
              </a:rPr>
              <a:t>system</a:t>
            </a:r>
            <a:r>
              <a:rPr lang="de-CH" sz="900" dirty="0">
                <a:effectLst/>
                <a:latin typeface="Calibri" panose="020F0502020204030204" pitchFamily="34" charset="0"/>
                <a:ea typeface="Calibri" panose="020F0502020204030204" pitchFamily="34" charset="0"/>
                <a:cs typeface="Times New Roman" panose="02020603050405020304" pitchFamily="18" charset="0"/>
              </a:rPr>
              <a:t> (</a:t>
            </a:r>
            <a:r>
              <a:rPr lang="de-CH" sz="900" dirty="0" err="1">
                <a:effectLst/>
                <a:latin typeface="Calibri" panose="020F0502020204030204" pitchFamily="34" charset="0"/>
                <a:ea typeface="Calibri" panose="020F0502020204030204" pitchFamily="34" charset="0"/>
                <a:cs typeface="Times New Roman" panose="02020603050405020304" pitchFamily="18" charset="0"/>
              </a:rPr>
              <a:t>interconnection</a:t>
            </a:r>
            <a:r>
              <a:rPr lang="de-CH" sz="900" dirty="0">
                <a:effectLst/>
                <a:latin typeface="Calibri" panose="020F0502020204030204" pitchFamily="34" charset="0"/>
                <a:ea typeface="Calibri" panose="020F0502020204030204" pitchFamily="34" charset="0"/>
                <a:cs typeface="Times New Roman" panose="02020603050405020304" pitchFamily="18" charset="0"/>
              </a:rPr>
              <a:t>, transnational </a:t>
            </a:r>
            <a:r>
              <a:rPr lang="de-CH" sz="900" dirty="0" err="1">
                <a:effectLst/>
                <a:latin typeface="Calibri" panose="020F0502020204030204" pitchFamily="34" charset="0"/>
                <a:ea typeface="Calibri" panose="020F0502020204030204" pitchFamily="34" charset="0"/>
                <a:cs typeface="Times New Roman" panose="02020603050405020304" pitchFamily="18" charset="0"/>
              </a:rPr>
              <a:t>companies</a:t>
            </a:r>
            <a:r>
              <a:rPr lang="de-CH" sz="900" dirty="0">
                <a:effectLst/>
                <a:latin typeface="Calibri" panose="020F0502020204030204" pitchFamily="34" charset="0"/>
                <a:ea typeface="Calibri" panose="020F0502020204030204" pitchFamily="34" charset="0"/>
                <a:cs typeface="Times New Roman" panose="02020603050405020304" pitchFamily="18" charset="0"/>
              </a:rPr>
              <a:t>, global </a:t>
            </a:r>
            <a:r>
              <a:rPr lang="de-CH" sz="900" dirty="0" err="1">
                <a:effectLst/>
                <a:latin typeface="Calibri" panose="020F0502020204030204" pitchFamily="34" charset="0"/>
                <a:ea typeface="Calibri" panose="020F0502020204030204" pitchFamily="34" charset="0"/>
                <a:cs typeface="Times New Roman" panose="02020603050405020304" pitchFamily="18" charset="0"/>
              </a:rPr>
              <a:t>scale</a:t>
            </a:r>
            <a:r>
              <a:rPr lang="de-CH" sz="900" dirty="0">
                <a:effectLst/>
                <a:latin typeface="Calibri" panose="020F0502020204030204" pitchFamily="34" charset="0"/>
                <a:ea typeface="Calibri" panose="020F0502020204030204" pitchFamily="34" charset="0"/>
                <a:cs typeface="Times New Roman" panose="02020603050405020304" pitchFamily="18" charset="0"/>
              </a:rPr>
              <a:t>)</a:t>
            </a:r>
            <a:endParaRPr lang="de-CH"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endParaRPr lang="de-CH" sz="1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endParaRPr lang="de-CH" sz="1100" dirty="0">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23" name="Conector angular 13">
            <a:extLst>
              <a:ext uri="{FF2B5EF4-FFF2-40B4-BE49-F238E27FC236}">
                <a16:creationId xmlns:a16="http://schemas.microsoft.com/office/drawing/2014/main" id="{35D2648C-FB4B-425D-4E83-0AB27B7CD8B4}"/>
              </a:ext>
            </a:extLst>
          </p:cNvPr>
          <p:cNvCxnSpPr>
            <a:cxnSpLocks/>
          </p:cNvCxnSpPr>
          <p:nvPr/>
        </p:nvCxnSpPr>
        <p:spPr>
          <a:xfrm>
            <a:off x="694292" y="5020048"/>
            <a:ext cx="10050882" cy="1128056"/>
          </a:xfrm>
          <a:prstGeom prst="bentConnector3">
            <a:avLst>
              <a:gd name="adj1" fmla="val 50000"/>
            </a:avLst>
          </a:prstGeom>
          <a:noFill/>
          <a:ln w="9525" cap="flat" cmpd="sng" algn="ctr">
            <a:solidFill>
              <a:srgbClr val="4F81BD">
                <a:shade val="95000"/>
                <a:satMod val="105000"/>
              </a:srgbClr>
            </a:solidFill>
            <a:prstDash val="solid"/>
            <a:tailEnd type="triangle"/>
          </a:ln>
          <a:effectLst/>
        </p:spPr>
      </p:cxnSp>
      <p:sp>
        <p:nvSpPr>
          <p:cNvPr id="33" name="Cuadro de texto 11">
            <a:extLst>
              <a:ext uri="{FF2B5EF4-FFF2-40B4-BE49-F238E27FC236}">
                <a16:creationId xmlns:a16="http://schemas.microsoft.com/office/drawing/2014/main" id="{AE7899D1-E25D-5695-984E-C486D5C24456}"/>
              </a:ext>
            </a:extLst>
          </p:cNvPr>
          <p:cNvSpPr txBox="1">
            <a:spLocks noChangeArrowheads="1"/>
          </p:cNvSpPr>
          <p:nvPr/>
        </p:nvSpPr>
        <p:spPr bwMode="auto">
          <a:xfrm>
            <a:off x="2842563" y="5120606"/>
            <a:ext cx="2105025" cy="285750"/>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de-CH" sz="1100" b="1" dirty="0">
                <a:effectLst/>
                <a:latin typeface="Calibri" panose="020F0502020204030204" pitchFamily="34" charset="0"/>
                <a:ea typeface="Calibri" panose="020F0502020204030204" pitchFamily="34" charset="0"/>
                <a:cs typeface="Times New Roman" panose="02020603050405020304" pitchFamily="18" charset="0"/>
              </a:rPr>
              <a:t>TRANS-SYSTEMIC LEVEL (Supra)</a:t>
            </a:r>
          </a:p>
        </p:txBody>
      </p:sp>
      <p:sp>
        <p:nvSpPr>
          <p:cNvPr id="34" name="Title 1">
            <a:extLst>
              <a:ext uri="{FF2B5EF4-FFF2-40B4-BE49-F238E27FC236}">
                <a16:creationId xmlns:a16="http://schemas.microsoft.com/office/drawing/2014/main" id="{9492D01B-782F-CC81-3F0E-CACB9E00A589}"/>
              </a:ext>
            </a:extLst>
          </p:cNvPr>
          <p:cNvSpPr>
            <a:spLocks noGrp="1"/>
          </p:cNvSpPr>
          <p:nvPr>
            <p:ph type="title"/>
          </p:nvPr>
        </p:nvSpPr>
        <p:spPr>
          <a:xfrm>
            <a:off x="544995" y="334645"/>
            <a:ext cx="10515600" cy="925195"/>
          </a:xfrm>
        </p:spPr>
        <p:txBody>
          <a:bodyPr>
            <a:noAutofit/>
          </a:bodyPr>
          <a:lstStyle/>
          <a:p>
            <a:r>
              <a:rPr lang="en-GB" sz="2400" b="1" dirty="0">
                <a:solidFill>
                  <a:schemeClr val="bg1"/>
                </a:solidFill>
                <a:highlight>
                  <a:srgbClr val="000000"/>
                </a:highlight>
              </a:rPr>
              <a:t>ORGANIC MULTILEVEL MODEL 2.0 (OMM2)</a:t>
            </a:r>
            <a:endParaRPr lang="en-GB" sz="2400" b="1" dirty="0">
              <a:solidFill>
                <a:srgbClr val="0070C0"/>
              </a:solidFill>
            </a:endParaRPr>
          </a:p>
        </p:txBody>
      </p:sp>
      <p:sp>
        <p:nvSpPr>
          <p:cNvPr id="35" name="Rechteck 34">
            <a:extLst>
              <a:ext uri="{FF2B5EF4-FFF2-40B4-BE49-F238E27FC236}">
                <a16:creationId xmlns:a16="http://schemas.microsoft.com/office/drawing/2014/main" id="{77EC02C2-CD0F-D089-3CA2-4808725C3CDA}"/>
              </a:ext>
            </a:extLst>
          </p:cNvPr>
          <p:cNvSpPr/>
          <p:nvPr/>
        </p:nvSpPr>
        <p:spPr>
          <a:xfrm>
            <a:off x="2896046" y="5117755"/>
            <a:ext cx="2015235" cy="285750"/>
          </a:xfrm>
          <a:prstGeom prst="rect">
            <a:avLst/>
          </a:prstGeom>
          <a:solidFill>
            <a:srgbClr val="FFFF00">
              <a:alpha val="34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36" name="Rechteck 35">
            <a:extLst>
              <a:ext uri="{FF2B5EF4-FFF2-40B4-BE49-F238E27FC236}">
                <a16:creationId xmlns:a16="http://schemas.microsoft.com/office/drawing/2014/main" id="{4B27ED1E-C050-4ADB-73CD-B2192B36B4B8}"/>
              </a:ext>
            </a:extLst>
          </p:cNvPr>
          <p:cNvSpPr/>
          <p:nvPr/>
        </p:nvSpPr>
        <p:spPr>
          <a:xfrm>
            <a:off x="544995" y="3429000"/>
            <a:ext cx="1596039" cy="285750"/>
          </a:xfrm>
          <a:prstGeom prst="rect">
            <a:avLst/>
          </a:prstGeom>
          <a:solidFill>
            <a:srgbClr val="FFFF00">
              <a:alpha val="34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37" name="Rechteck 36">
            <a:extLst>
              <a:ext uri="{FF2B5EF4-FFF2-40B4-BE49-F238E27FC236}">
                <a16:creationId xmlns:a16="http://schemas.microsoft.com/office/drawing/2014/main" id="{3E535771-9DBF-14BB-B683-A4254A44C6AF}"/>
              </a:ext>
            </a:extLst>
          </p:cNvPr>
          <p:cNvSpPr/>
          <p:nvPr/>
        </p:nvSpPr>
        <p:spPr>
          <a:xfrm>
            <a:off x="544995" y="2278196"/>
            <a:ext cx="1874820" cy="215379"/>
          </a:xfrm>
          <a:prstGeom prst="rect">
            <a:avLst/>
          </a:prstGeom>
          <a:solidFill>
            <a:srgbClr val="FFFF00">
              <a:alpha val="34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38" name="Rechteck 37">
            <a:extLst>
              <a:ext uri="{FF2B5EF4-FFF2-40B4-BE49-F238E27FC236}">
                <a16:creationId xmlns:a16="http://schemas.microsoft.com/office/drawing/2014/main" id="{403D5102-3250-D2E3-99F3-66EE9ACD415D}"/>
              </a:ext>
            </a:extLst>
          </p:cNvPr>
          <p:cNvSpPr/>
          <p:nvPr/>
        </p:nvSpPr>
        <p:spPr>
          <a:xfrm>
            <a:off x="544996" y="1240013"/>
            <a:ext cx="1336372" cy="277676"/>
          </a:xfrm>
          <a:prstGeom prst="rect">
            <a:avLst/>
          </a:prstGeom>
          <a:solidFill>
            <a:srgbClr val="FFFF00">
              <a:alpha val="34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pic>
        <p:nvPicPr>
          <p:cNvPr id="39" name="Grafik 38">
            <a:extLst>
              <a:ext uri="{FF2B5EF4-FFF2-40B4-BE49-F238E27FC236}">
                <a16:creationId xmlns:a16="http://schemas.microsoft.com/office/drawing/2014/main" id="{1E9A8403-CF36-4CD6-FBAC-3ABA13723C70}"/>
              </a:ext>
            </a:extLst>
          </p:cNvPr>
          <p:cNvPicPr>
            <a:picLocks noChangeAspect="1"/>
          </p:cNvPicPr>
          <p:nvPr/>
        </p:nvPicPr>
        <p:blipFill>
          <a:blip r:embed="rId4"/>
          <a:stretch>
            <a:fillRect/>
          </a:stretch>
        </p:blipFill>
        <p:spPr>
          <a:xfrm>
            <a:off x="10880435" y="6148104"/>
            <a:ext cx="1069709" cy="528270"/>
          </a:xfrm>
          <a:prstGeom prst="rect">
            <a:avLst/>
          </a:prstGeom>
          <a:ln>
            <a:solidFill>
              <a:schemeClr val="accent1"/>
            </a:solidFill>
          </a:ln>
        </p:spPr>
      </p:pic>
      <p:sp>
        <p:nvSpPr>
          <p:cNvPr id="2" name="Cuadro de texto 5">
            <a:extLst>
              <a:ext uri="{FF2B5EF4-FFF2-40B4-BE49-F238E27FC236}">
                <a16:creationId xmlns:a16="http://schemas.microsoft.com/office/drawing/2014/main" id="{8523DF0B-F003-A6DD-6CFE-2AFFD40D44B4}"/>
              </a:ext>
            </a:extLst>
          </p:cNvPr>
          <p:cNvSpPr txBox="1">
            <a:spLocks noChangeArrowheads="1"/>
          </p:cNvSpPr>
          <p:nvPr/>
        </p:nvSpPr>
        <p:spPr bwMode="auto">
          <a:xfrm>
            <a:off x="379141" y="1517689"/>
            <a:ext cx="2519303" cy="760507"/>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r"/>
            <a:r>
              <a:rPr lang="de-CH" sz="900" dirty="0" err="1">
                <a:effectLst/>
                <a:latin typeface="Calibri" panose="020F0502020204030204" pitchFamily="34" charset="0"/>
                <a:ea typeface="Calibri" panose="020F0502020204030204" pitchFamily="34" charset="0"/>
                <a:cs typeface="Times New Roman" panose="02020603050405020304" pitchFamily="18" charset="0"/>
              </a:rPr>
              <a:t>Sociodemographic</a:t>
            </a:r>
            <a:r>
              <a:rPr lang="de-CH" sz="900" dirty="0">
                <a:effectLst/>
                <a:latin typeface="Calibri" panose="020F0502020204030204" pitchFamily="34" charset="0"/>
                <a:ea typeface="Calibri" panose="020F0502020204030204" pitchFamily="34" charset="0"/>
                <a:cs typeface="Times New Roman" panose="02020603050405020304" pitchFamily="18" charset="0"/>
              </a:rPr>
              <a:t> </a:t>
            </a:r>
            <a:r>
              <a:rPr lang="de-CH" sz="900" dirty="0" err="1">
                <a:effectLst/>
                <a:latin typeface="Calibri" panose="020F0502020204030204" pitchFamily="34" charset="0"/>
                <a:ea typeface="Calibri" panose="020F0502020204030204" pitchFamily="34" charset="0"/>
                <a:cs typeface="Times New Roman" panose="02020603050405020304" pitchFamily="18" charset="0"/>
              </a:rPr>
              <a:t>factors</a:t>
            </a:r>
            <a:r>
              <a:rPr lang="de-CH" sz="900" dirty="0">
                <a:effectLst/>
                <a:latin typeface="Calibri" panose="020F0502020204030204" pitchFamily="34" charset="0"/>
                <a:ea typeface="Calibri" panose="020F0502020204030204" pitchFamily="34" charset="0"/>
                <a:cs typeface="Times New Roman" panose="02020603050405020304" pitchFamily="18" charset="0"/>
              </a:rPr>
              <a:t> (</a:t>
            </a:r>
            <a:r>
              <a:rPr lang="de-CH" sz="900" dirty="0" err="1">
                <a:effectLst/>
                <a:latin typeface="Calibri" panose="020F0502020204030204" pitchFamily="34" charset="0"/>
                <a:ea typeface="Calibri" panose="020F0502020204030204" pitchFamily="34" charset="0"/>
                <a:cs typeface="Times New Roman" panose="02020603050405020304" pitchFamily="18" charset="0"/>
              </a:rPr>
              <a:t>profiles</a:t>
            </a:r>
            <a:r>
              <a:rPr lang="de-CH" sz="900" dirty="0">
                <a:effectLst/>
                <a:latin typeface="Calibri" panose="020F0502020204030204" pitchFamily="34" charset="0"/>
                <a:ea typeface="Calibri" panose="020F0502020204030204" pitchFamily="34" charset="0"/>
                <a:cs typeface="Times New Roman" panose="02020603050405020304" pitchFamily="18" charset="0"/>
              </a:rPr>
              <a:t>)</a:t>
            </a:r>
            <a:endParaRPr lang="de-CH" sz="1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de-CH" sz="900" dirty="0" err="1">
                <a:effectLst/>
                <a:latin typeface="Calibri" panose="020F0502020204030204" pitchFamily="34" charset="0"/>
                <a:ea typeface="Calibri" panose="020F0502020204030204" pitchFamily="34" charset="0"/>
                <a:cs typeface="Times New Roman" panose="02020603050405020304" pitchFamily="18" charset="0"/>
              </a:rPr>
              <a:t>Economic</a:t>
            </a:r>
            <a:r>
              <a:rPr lang="de-CH" sz="900" dirty="0">
                <a:effectLst/>
                <a:latin typeface="Calibri" panose="020F0502020204030204" pitchFamily="34" charset="0"/>
                <a:ea typeface="Calibri" panose="020F0502020204030204" pitchFamily="34" charset="0"/>
                <a:cs typeface="Times New Roman" panose="02020603050405020304" pitchFamily="18" charset="0"/>
              </a:rPr>
              <a:t> </a:t>
            </a:r>
            <a:r>
              <a:rPr lang="de-CH" sz="900" dirty="0" err="1">
                <a:effectLst/>
                <a:latin typeface="Calibri" panose="020F0502020204030204" pitchFamily="34" charset="0"/>
                <a:ea typeface="Calibri" panose="020F0502020204030204" pitchFamily="34" charset="0"/>
                <a:cs typeface="Times New Roman" panose="02020603050405020304" pitchFamily="18" charset="0"/>
              </a:rPr>
              <a:t>factors</a:t>
            </a:r>
            <a:endParaRPr lang="de-CH" sz="1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de-CH" sz="900" dirty="0">
                <a:effectLst/>
                <a:latin typeface="Calibri" panose="020F0502020204030204" pitchFamily="34" charset="0"/>
                <a:ea typeface="Calibri" panose="020F0502020204030204" pitchFamily="34" charset="0"/>
                <a:cs typeface="Times New Roman" panose="02020603050405020304" pitchFamily="18" charset="0"/>
              </a:rPr>
              <a:t>Political </a:t>
            </a:r>
            <a:r>
              <a:rPr lang="de-CH" sz="900" dirty="0" err="1">
                <a:effectLst/>
                <a:latin typeface="Calibri" panose="020F0502020204030204" pitchFamily="34" charset="0"/>
                <a:ea typeface="Calibri" panose="020F0502020204030204" pitchFamily="34" charset="0"/>
                <a:cs typeface="Times New Roman" panose="02020603050405020304" pitchFamily="18" charset="0"/>
              </a:rPr>
              <a:t>factors</a:t>
            </a:r>
            <a:endParaRPr lang="de-CH" sz="1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de-CH" sz="900" dirty="0">
                <a:effectLst/>
                <a:latin typeface="Calibri" panose="020F0502020204030204" pitchFamily="34" charset="0"/>
                <a:ea typeface="Calibri" panose="020F0502020204030204" pitchFamily="34" charset="0"/>
                <a:cs typeface="Times New Roman" panose="02020603050405020304" pitchFamily="18" charset="0"/>
              </a:rPr>
              <a:t>Cultural </a:t>
            </a:r>
            <a:r>
              <a:rPr lang="de-CH" sz="900" dirty="0" err="1">
                <a:effectLst/>
                <a:latin typeface="Calibri" panose="020F0502020204030204" pitchFamily="34" charset="0"/>
                <a:ea typeface="Calibri" panose="020F0502020204030204" pitchFamily="34" charset="0"/>
                <a:cs typeface="Times New Roman" panose="02020603050405020304" pitchFamily="18" charset="0"/>
              </a:rPr>
              <a:t>factors</a:t>
            </a:r>
            <a:endParaRPr lang="de-CH" sz="1100" dirty="0">
              <a:effectLst/>
              <a:latin typeface="Calibri" panose="020F0502020204030204" pitchFamily="34" charset="0"/>
              <a:ea typeface="Calibri" panose="020F0502020204030204" pitchFamily="34" charset="0"/>
              <a:cs typeface="Times New Roman" panose="02020603050405020304" pitchFamily="18" charset="0"/>
            </a:endParaRPr>
          </a:p>
          <a:p>
            <a:pPr algn="r"/>
            <a:r>
              <a:rPr lang="de-CH" sz="900" dirty="0">
                <a:effectLst/>
                <a:latin typeface="Calibri" panose="020F0502020204030204" pitchFamily="34" charset="0"/>
                <a:ea typeface="Calibri" panose="020F0502020204030204" pitchFamily="34" charset="0"/>
                <a:cs typeface="Times New Roman" panose="02020603050405020304" pitchFamily="18" charset="0"/>
              </a:rPr>
              <a:t>Personal/professional </a:t>
            </a:r>
            <a:r>
              <a:rPr lang="de-CH" sz="900" dirty="0" err="1">
                <a:effectLst/>
                <a:latin typeface="Calibri" panose="020F0502020204030204" pitchFamily="34" charset="0"/>
                <a:ea typeface="Calibri" panose="020F0502020204030204" pitchFamily="34" charset="0"/>
                <a:cs typeface="Times New Roman" panose="02020603050405020304" pitchFamily="18" charset="0"/>
              </a:rPr>
              <a:t>situation</a:t>
            </a:r>
            <a:r>
              <a:rPr lang="de-CH" sz="900" dirty="0">
                <a:effectLst/>
                <a:latin typeface="Calibri" panose="020F0502020204030204" pitchFamily="34" charset="0"/>
                <a:ea typeface="Calibri" panose="020F0502020204030204" pitchFamily="34" charset="0"/>
                <a:cs typeface="Times New Roman" panose="02020603050405020304" pitchFamily="18" charset="0"/>
              </a:rPr>
              <a:t> (</a:t>
            </a:r>
            <a:r>
              <a:rPr lang="de-CH" sz="900" dirty="0" err="1">
                <a:effectLst/>
                <a:latin typeface="Calibri" panose="020F0502020204030204" pitchFamily="34" charset="0"/>
                <a:ea typeface="Calibri" panose="020F0502020204030204" pitchFamily="34" charset="0"/>
                <a:cs typeface="Times New Roman" panose="02020603050405020304" pitchFamily="18" charset="0"/>
              </a:rPr>
              <a:t>professionalism</a:t>
            </a:r>
            <a:r>
              <a:rPr lang="de-CH" sz="900" dirty="0">
                <a:effectLst/>
                <a:latin typeface="Calibri" panose="020F0502020204030204" pitchFamily="34" charset="0"/>
                <a:ea typeface="Calibri" panose="020F0502020204030204" pitchFamily="34" charset="0"/>
                <a:cs typeface="Times New Roman" panose="02020603050405020304" pitchFamily="18" charset="0"/>
              </a:rPr>
              <a:t>)</a:t>
            </a:r>
            <a:endParaRPr lang="de-CH" sz="1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s-ES" sz="1100" dirty="0">
                <a:effectLst/>
                <a:latin typeface="Calibri" panose="020F0502020204030204" pitchFamily="34" charset="0"/>
                <a:ea typeface="Calibri" panose="020F0502020204030204" pitchFamily="34" charset="0"/>
                <a:cs typeface="Times New Roman" panose="02020603050405020304" pitchFamily="18" charset="0"/>
              </a:rPr>
              <a:t> </a:t>
            </a:r>
            <a:endParaRPr lang="de-CH" sz="1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s-ES" sz="1100" dirty="0">
                <a:effectLst/>
                <a:latin typeface="Calibri" panose="020F0502020204030204" pitchFamily="34" charset="0"/>
                <a:ea typeface="Calibri" panose="020F0502020204030204" pitchFamily="34" charset="0"/>
                <a:cs typeface="Times New Roman" panose="02020603050405020304" pitchFamily="18" charset="0"/>
              </a:rPr>
              <a:t> </a:t>
            </a:r>
            <a:endParaRPr lang="de-CH"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Cuadro de texto 5">
            <a:extLst>
              <a:ext uri="{FF2B5EF4-FFF2-40B4-BE49-F238E27FC236}">
                <a16:creationId xmlns:a16="http://schemas.microsoft.com/office/drawing/2014/main" id="{0B83A094-3E65-70E2-4084-AC0603E9571A}"/>
              </a:ext>
            </a:extLst>
          </p:cNvPr>
          <p:cNvSpPr txBox="1">
            <a:spLocks noChangeArrowheads="1"/>
          </p:cNvSpPr>
          <p:nvPr/>
        </p:nvSpPr>
        <p:spPr bwMode="auto">
          <a:xfrm>
            <a:off x="387010" y="2524361"/>
            <a:ext cx="2519303" cy="904639"/>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r"/>
            <a:r>
              <a:rPr lang="en-US" sz="900" dirty="0">
                <a:effectLst/>
                <a:latin typeface="Calibri" panose="020F0502020204030204" pitchFamily="34" charset="0"/>
                <a:ea typeface="Calibri" panose="020F0502020204030204" pitchFamily="34" charset="0"/>
                <a:cs typeface="Times New Roman" panose="02020603050405020304" pitchFamily="18" charset="0"/>
              </a:rPr>
              <a:t>Organization of institutions </a:t>
            </a:r>
          </a:p>
          <a:p>
            <a:pPr algn="r"/>
            <a:r>
              <a:rPr lang="en-US" sz="900" dirty="0">
                <a:effectLst/>
                <a:latin typeface="Calibri" panose="020F0502020204030204" pitchFamily="34" charset="0"/>
                <a:ea typeface="Calibri" panose="020F0502020204030204" pitchFamily="34" charset="0"/>
                <a:cs typeface="Times New Roman" panose="02020603050405020304" pitchFamily="18" charset="0"/>
              </a:rPr>
              <a:t>Structure and evolution</a:t>
            </a:r>
          </a:p>
          <a:p>
            <a:pPr algn="r"/>
            <a:r>
              <a:rPr lang="en-US" sz="900" dirty="0">
                <a:effectLst/>
                <a:latin typeface="Calibri" panose="020F0502020204030204" pitchFamily="34" charset="0"/>
                <a:ea typeface="Calibri" panose="020F0502020204030204" pitchFamily="34" charset="0"/>
                <a:cs typeface="Times New Roman" panose="02020603050405020304" pitchFamily="18" charset="0"/>
              </a:rPr>
              <a:t>Routines </a:t>
            </a:r>
          </a:p>
          <a:p>
            <a:pPr algn="r"/>
            <a:r>
              <a:rPr lang="en-US" sz="900" dirty="0">
                <a:effectLst/>
                <a:latin typeface="Calibri" panose="020F0502020204030204" pitchFamily="34" charset="0"/>
                <a:ea typeface="Calibri" panose="020F0502020204030204" pitchFamily="34" charset="0"/>
                <a:cs typeface="Times New Roman" panose="02020603050405020304" pitchFamily="18" charset="0"/>
              </a:rPr>
              <a:t>Standards</a:t>
            </a:r>
          </a:p>
          <a:p>
            <a:pPr algn="r"/>
            <a:r>
              <a:rPr lang="en-US" sz="900" dirty="0">
                <a:effectLst/>
                <a:latin typeface="Calibri" panose="020F0502020204030204" pitchFamily="34" charset="0"/>
                <a:ea typeface="Calibri" panose="020F0502020204030204" pitchFamily="34" charset="0"/>
                <a:cs typeface="Times New Roman" panose="02020603050405020304" pitchFamily="18" charset="0"/>
              </a:rPr>
              <a:t>Profiles of researchers/analysts (as guild) </a:t>
            </a:r>
          </a:p>
          <a:p>
            <a:pPr algn="r"/>
            <a:r>
              <a:rPr lang="en-US" sz="900" dirty="0">
                <a:effectLst/>
                <a:latin typeface="Calibri" panose="020F0502020204030204" pitchFamily="34" charset="0"/>
                <a:ea typeface="Calibri" panose="020F0502020204030204" pitchFamily="34" charset="0"/>
                <a:cs typeface="Times New Roman" panose="02020603050405020304" pitchFamily="18" charset="0"/>
              </a:rPr>
              <a:t>Type, ownership and range</a:t>
            </a:r>
          </a:p>
        </p:txBody>
      </p:sp>
      <p:sp>
        <p:nvSpPr>
          <p:cNvPr id="4" name="Cuadro de texto 5">
            <a:extLst>
              <a:ext uri="{FF2B5EF4-FFF2-40B4-BE49-F238E27FC236}">
                <a16:creationId xmlns:a16="http://schemas.microsoft.com/office/drawing/2014/main" id="{D144362A-96B9-DEF7-5A13-C5533953C698}"/>
              </a:ext>
            </a:extLst>
          </p:cNvPr>
          <p:cNvSpPr txBox="1">
            <a:spLocks noChangeArrowheads="1"/>
          </p:cNvSpPr>
          <p:nvPr/>
        </p:nvSpPr>
        <p:spPr bwMode="auto">
          <a:xfrm>
            <a:off x="376743" y="3714750"/>
            <a:ext cx="2519303" cy="1404644"/>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algn="r"/>
            <a:r>
              <a:rPr lang="en-US" sz="900" dirty="0">
                <a:effectLst/>
                <a:latin typeface="Calibri" panose="020F0502020204030204" pitchFamily="34" charset="0"/>
                <a:ea typeface="Calibri" panose="020F0502020204030204" pitchFamily="34" charset="0"/>
                <a:cs typeface="Times New Roman" panose="02020603050405020304" pitchFamily="18" charset="0"/>
              </a:rPr>
              <a:t>Political system (executive, legislative and judicial)</a:t>
            </a:r>
          </a:p>
          <a:p>
            <a:pPr algn="r"/>
            <a:r>
              <a:rPr lang="en-US" sz="900" dirty="0">
                <a:effectLst/>
                <a:latin typeface="Calibri" panose="020F0502020204030204" pitchFamily="34" charset="0"/>
                <a:ea typeface="Calibri" panose="020F0502020204030204" pitchFamily="34" charset="0"/>
                <a:cs typeface="Times New Roman" panose="02020603050405020304" pitchFamily="18" charset="0"/>
              </a:rPr>
              <a:t>Economic system (market structure)</a:t>
            </a:r>
          </a:p>
          <a:p>
            <a:pPr algn="r"/>
            <a:r>
              <a:rPr lang="en-US" sz="900" dirty="0">
                <a:effectLst/>
                <a:latin typeface="Calibri" panose="020F0502020204030204" pitchFamily="34" charset="0"/>
                <a:ea typeface="Calibri" panose="020F0502020204030204" pitchFamily="34" charset="0"/>
                <a:cs typeface="Times New Roman" panose="02020603050405020304" pitchFamily="18" charset="0"/>
              </a:rPr>
              <a:t>Education system (training and professionalization)</a:t>
            </a:r>
          </a:p>
          <a:p>
            <a:pPr algn="r"/>
            <a:r>
              <a:rPr lang="en-US" sz="900" dirty="0">
                <a:effectLst/>
                <a:latin typeface="Calibri" panose="020F0502020204030204" pitchFamily="34" charset="0"/>
                <a:ea typeface="Calibri" panose="020F0502020204030204" pitchFamily="34" charset="0"/>
                <a:cs typeface="Times New Roman" panose="02020603050405020304" pitchFamily="18" charset="0"/>
              </a:rPr>
              <a:t>Cultural/historical/social system</a:t>
            </a:r>
          </a:p>
          <a:p>
            <a:pPr algn="r"/>
            <a:r>
              <a:rPr lang="en-US" sz="900" dirty="0">
                <a:effectLst/>
                <a:latin typeface="Calibri" panose="020F0502020204030204" pitchFamily="34" charset="0"/>
                <a:ea typeface="Calibri" panose="020F0502020204030204" pitchFamily="34" charset="0"/>
                <a:cs typeface="Times New Roman" panose="02020603050405020304" pitchFamily="18" charset="0"/>
              </a:rPr>
              <a:t>Military/religious system</a:t>
            </a:r>
          </a:p>
          <a:p>
            <a:pPr algn="r"/>
            <a:r>
              <a:rPr lang="en-US" sz="900" dirty="0">
                <a:effectLst/>
                <a:latin typeface="Calibri" panose="020F0502020204030204" pitchFamily="34" charset="0"/>
                <a:ea typeface="Calibri" panose="020F0502020204030204" pitchFamily="34" charset="0"/>
                <a:cs typeface="Times New Roman" panose="02020603050405020304" pitchFamily="18" charset="0"/>
              </a:rPr>
              <a:t>Media System</a:t>
            </a:r>
          </a:p>
          <a:p>
            <a:pPr algn="r"/>
            <a:r>
              <a:rPr lang="en-US" sz="900" dirty="0">
                <a:effectLst/>
                <a:latin typeface="Calibri" panose="020F0502020204030204" pitchFamily="34" charset="0"/>
                <a:ea typeface="Calibri" panose="020F0502020204030204" pitchFamily="34" charset="0"/>
                <a:cs typeface="Times New Roman" panose="02020603050405020304" pitchFamily="18" charset="0"/>
              </a:rPr>
              <a:t>Technology</a:t>
            </a:r>
          </a:p>
        </p:txBody>
      </p:sp>
      <p:sp>
        <p:nvSpPr>
          <p:cNvPr id="6" name="Cuadro de texto 5">
            <a:extLst>
              <a:ext uri="{FF2B5EF4-FFF2-40B4-BE49-F238E27FC236}">
                <a16:creationId xmlns:a16="http://schemas.microsoft.com/office/drawing/2014/main" id="{D09630D0-634A-53BB-D2DC-CB5F42CC4B51}"/>
              </a:ext>
            </a:extLst>
          </p:cNvPr>
          <p:cNvSpPr txBox="1">
            <a:spLocks noChangeArrowheads="1"/>
          </p:cNvSpPr>
          <p:nvPr/>
        </p:nvSpPr>
        <p:spPr bwMode="auto">
          <a:xfrm>
            <a:off x="512015" y="1231575"/>
            <a:ext cx="1450135" cy="304604"/>
          </a:xfrm>
          <a:prstGeom prst="rect">
            <a:avLst/>
          </a:prstGeom>
          <a:solidFill>
            <a:srgbClr val="FFFF00"/>
          </a:solidFill>
          <a:ln w="9525">
            <a:solidFill>
              <a:schemeClr val="accent1">
                <a:shade val="15000"/>
              </a:schemeClr>
            </a:solidFill>
            <a:miter lim="800000"/>
            <a:headEnd/>
            <a:tailEnd/>
          </a:ln>
        </p:spPr>
        <p:txBody>
          <a:bodyPr rot="0" vert="horz" wrap="square" lIns="91440" tIns="45720" rIns="91440" bIns="45720" anchor="t" anchorCtr="0">
            <a:noAutofit/>
          </a:bodyPr>
          <a:lstStyle/>
          <a:p>
            <a:pPr algn="ctr"/>
            <a:r>
              <a:rPr lang="de-CH" sz="900" dirty="0">
                <a:effectLst/>
                <a:latin typeface="Calibri" panose="020F0502020204030204" pitchFamily="34" charset="0"/>
                <a:ea typeface="Calibri" panose="020F0502020204030204" pitchFamily="34" charset="0"/>
                <a:cs typeface="Times New Roman" panose="02020603050405020304" pitchFamily="18" charset="0"/>
              </a:rPr>
              <a:t>ACTOR LEVEL (Micro)</a:t>
            </a:r>
            <a:endParaRPr lang="de-CH" sz="1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s-ES" sz="1100" dirty="0">
                <a:effectLst/>
                <a:latin typeface="Calibri" panose="020F0502020204030204" pitchFamily="34" charset="0"/>
                <a:ea typeface="Calibri" panose="020F0502020204030204" pitchFamily="34" charset="0"/>
                <a:cs typeface="Times New Roman" panose="02020603050405020304" pitchFamily="18" charset="0"/>
              </a:rPr>
              <a:t> </a:t>
            </a:r>
            <a:endParaRPr lang="de-CH" sz="1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s-ES" sz="1100" dirty="0">
                <a:effectLst/>
                <a:latin typeface="Calibri" panose="020F0502020204030204" pitchFamily="34" charset="0"/>
                <a:ea typeface="Calibri" panose="020F0502020204030204" pitchFamily="34" charset="0"/>
                <a:cs typeface="Times New Roman" panose="02020603050405020304" pitchFamily="18" charset="0"/>
              </a:rPr>
              <a:t> </a:t>
            </a:r>
            <a:endParaRPr lang="de-CH"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Cuadro de texto 5">
            <a:extLst>
              <a:ext uri="{FF2B5EF4-FFF2-40B4-BE49-F238E27FC236}">
                <a16:creationId xmlns:a16="http://schemas.microsoft.com/office/drawing/2014/main" id="{FB40FEFF-42E7-E639-0B1E-F57E3D802040}"/>
              </a:ext>
            </a:extLst>
          </p:cNvPr>
          <p:cNvSpPr txBox="1">
            <a:spLocks noChangeArrowheads="1"/>
          </p:cNvSpPr>
          <p:nvPr/>
        </p:nvSpPr>
        <p:spPr bwMode="auto">
          <a:xfrm>
            <a:off x="502810" y="2252268"/>
            <a:ext cx="1992740" cy="281591"/>
          </a:xfrm>
          <a:prstGeom prst="rect">
            <a:avLst/>
          </a:prstGeom>
          <a:solidFill>
            <a:srgbClr val="FFFF00"/>
          </a:solidFill>
          <a:ln w="9525">
            <a:solidFill>
              <a:schemeClr val="accent1">
                <a:shade val="15000"/>
              </a:schemeClr>
            </a:solidFill>
            <a:miter lim="800000"/>
            <a:headEnd/>
            <a:tailEnd/>
          </a:ln>
        </p:spPr>
        <p:txBody>
          <a:bodyPr rot="0" vert="horz" wrap="square" lIns="91440" tIns="45720" rIns="91440" bIns="45720" anchor="t" anchorCtr="0">
            <a:noAutofit/>
          </a:bodyPr>
          <a:lstStyle/>
          <a:p>
            <a:pPr algn="ctr"/>
            <a:r>
              <a:rPr lang="de-CH" sz="900" dirty="0">
                <a:latin typeface="Calibri" panose="020F0502020204030204" pitchFamily="34" charset="0"/>
                <a:ea typeface="Calibri" panose="020F0502020204030204" pitchFamily="34" charset="0"/>
                <a:cs typeface="Times New Roman" panose="02020603050405020304" pitchFamily="18" charset="0"/>
              </a:rPr>
              <a:t>INSTITUTIONAL </a:t>
            </a:r>
            <a:r>
              <a:rPr lang="de-CH" sz="900" dirty="0">
                <a:effectLst/>
                <a:latin typeface="Calibri" panose="020F0502020204030204" pitchFamily="34" charset="0"/>
                <a:ea typeface="Calibri" panose="020F0502020204030204" pitchFamily="34" charset="0"/>
                <a:cs typeface="Times New Roman" panose="02020603050405020304" pitchFamily="18" charset="0"/>
              </a:rPr>
              <a:t>LEVEL (</a:t>
            </a:r>
            <a:r>
              <a:rPr lang="de-CH" sz="900" dirty="0" err="1">
                <a:effectLst/>
                <a:latin typeface="Calibri" panose="020F0502020204030204" pitchFamily="34" charset="0"/>
                <a:ea typeface="Calibri" panose="020F0502020204030204" pitchFamily="34" charset="0"/>
                <a:cs typeface="Times New Roman" panose="02020603050405020304" pitchFamily="18" charset="0"/>
              </a:rPr>
              <a:t>Meso</a:t>
            </a:r>
            <a:r>
              <a:rPr lang="de-CH" sz="900" dirty="0">
                <a:effectLst/>
                <a:latin typeface="Calibri" panose="020F0502020204030204" pitchFamily="34" charset="0"/>
                <a:ea typeface="Calibri" panose="020F0502020204030204" pitchFamily="34" charset="0"/>
                <a:cs typeface="Times New Roman" panose="02020603050405020304" pitchFamily="18" charset="0"/>
              </a:rPr>
              <a:t>)</a:t>
            </a:r>
            <a:endParaRPr lang="de-CH" sz="11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800"/>
              </a:spcAft>
            </a:pPr>
            <a:r>
              <a:rPr lang="es-ES" sz="1100" dirty="0">
                <a:effectLst/>
                <a:latin typeface="Calibri" panose="020F0502020204030204" pitchFamily="34" charset="0"/>
                <a:ea typeface="Calibri" panose="020F0502020204030204" pitchFamily="34" charset="0"/>
                <a:cs typeface="Times New Roman" panose="02020603050405020304" pitchFamily="18" charset="0"/>
              </a:rPr>
              <a:t> </a:t>
            </a:r>
            <a:endParaRPr lang="de-CH" sz="1100" dirty="0">
              <a:effectLst/>
              <a:latin typeface="Calibri" panose="020F0502020204030204" pitchFamily="34" charset="0"/>
              <a:ea typeface="Calibri" panose="020F0502020204030204" pitchFamily="34" charset="0"/>
              <a:cs typeface="Times New Roman" panose="02020603050405020304" pitchFamily="18" charset="0"/>
            </a:endParaRPr>
          </a:p>
          <a:p>
            <a:pPr algn="ctr">
              <a:spcAft>
                <a:spcPts val="800"/>
              </a:spcAft>
            </a:pPr>
            <a:r>
              <a:rPr lang="es-ES" sz="1100" dirty="0">
                <a:effectLst/>
                <a:latin typeface="Calibri" panose="020F0502020204030204" pitchFamily="34" charset="0"/>
                <a:ea typeface="Calibri" panose="020F0502020204030204" pitchFamily="34" charset="0"/>
                <a:cs typeface="Times New Roman" panose="02020603050405020304" pitchFamily="18" charset="0"/>
              </a:rPr>
              <a:t> </a:t>
            </a:r>
            <a:endParaRPr lang="de-CH"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Cuadro de texto 5">
            <a:extLst>
              <a:ext uri="{FF2B5EF4-FFF2-40B4-BE49-F238E27FC236}">
                <a16:creationId xmlns:a16="http://schemas.microsoft.com/office/drawing/2014/main" id="{AFC8BFB1-AEB3-F69D-D466-4B4CAFE4D4F1}"/>
              </a:ext>
            </a:extLst>
          </p:cNvPr>
          <p:cNvSpPr txBox="1">
            <a:spLocks noChangeArrowheads="1"/>
          </p:cNvSpPr>
          <p:nvPr/>
        </p:nvSpPr>
        <p:spPr bwMode="auto">
          <a:xfrm>
            <a:off x="544994" y="3410510"/>
            <a:ext cx="1697127" cy="342414"/>
          </a:xfrm>
          <a:prstGeom prst="rect">
            <a:avLst/>
          </a:prstGeom>
          <a:solidFill>
            <a:srgbClr val="FFFF00"/>
          </a:solidFill>
          <a:ln w="9525">
            <a:solidFill>
              <a:schemeClr val="accent1">
                <a:shade val="15000"/>
              </a:schemeClr>
            </a:solidFill>
            <a:miter lim="800000"/>
            <a:headEnd/>
            <a:tailEnd/>
          </a:ln>
        </p:spPr>
        <p:txBody>
          <a:bodyPr rot="0" vert="horz" wrap="square" lIns="91440" tIns="45720" rIns="91440" bIns="45720" anchor="t" anchorCtr="0">
            <a:noAutofit/>
          </a:bodyPr>
          <a:lstStyle/>
          <a:p>
            <a:pPr algn="ctr"/>
            <a:r>
              <a:rPr lang="de-CH" sz="900" dirty="0">
                <a:latin typeface="Calibri" panose="020F0502020204030204" pitchFamily="34" charset="0"/>
                <a:ea typeface="Calibri" panose="020F0502020204030204" pitchFamily="34" charset="0"/>
                <a:cs typeface="Times New Roman" panose="02020603050405020304" pitchFamily="18" charset="0"/>
              </a:rPr>
              <a:t>SYSTEM </a:t>
            </a:r>
            <a:r>
              <a:rPr lang="de-CH" sz="900" dirty="0">
                <a:effectLst/>
                <a:latin typeface="Calibri" panose="020F0502020204030204" pitchFamily="34" charset="0"/>
                <a:ea typeface="Calibri" panose="020F0502020204030204" pitchFamily="34" charset="0"/>
                <a:cs typeface="Times New Roman" panose="02020603050405020304" pitchFamily="18" charset="0"/>
              </a:rPr>
              <a:t>LEVEL (</a:t>
            </a:r>
            <a:r>
              <a:rPr lang="de-CH" sz="900" dirty="0" err="1">
                <a:effectLst/>
                <a:latin typeface="Calibri" panose="020F0502020204030204" pitchFamily="34" charset="0"/>
                <a:ea typeface="Calibri" panose="020F0502020204030204" pitchFamily="34" charset="0"/>
                <a:cs typeface="Times New Roman" panose="02020603050405020304" pitchFamily="18" charset="0"/>
              </a:rPr>
              <a:t>Macro</a:t>
            </a:r>
            <a:r>
              <a:rPr lang="de-CH" sz="900" dirty="0">
                <a:effectLst/>
                <a:latin typeface="Calibri" panose="020F0502020204030204" pitchFamily="34" charset="0"/>
                <a:ea typeface="Calibri" panose="020F0502020204030204" pitchFamily="34" charset="0"/>
                <a:cs typeface="Times New Roman" panose="02020603050405020304" pitchFamily="18" charset="0"/>
              </a:rPr>
              <a:t>)</a:t>
            </a:r>
            <a:endParaRPr lang="de-CH" sz="1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s-ES" sz="1100" dirty="0">
                <a:effectLst/>
                <a:latin typeface="Calibri" panose="020F0502020204030204" pitchFamily="34" charset="0"/>
                <a:ea typeface="Calibri" panose="020F0502020204030204" pitchFamily="34" charset="0"/>
                <a:cs typeface="Times New Roman" panose="02020603050405020304" pitchFamily="18" charset="0"/>
              </a:rPr>
              <a:t> </a:t>
            </a:r>
            <a:endParaRPr lang="de-CH" sz="1100" dirty="0">
              <a:effectLst/>
              <a:latin typeface="Calibri" panose="020F0502020204030204" pitchFamily="34" charset="0"/>
              <a:ea typeface="Calibri" panose="020F0502020204030204" pitchFamily="34" charset="0"/>
              <a:cs typeface="Times New Roman" panose="02020603050405020304" pitchFamily="18" charset="0"/>
            </a:endParaRPr>
          </a:p>
          <a:p>
            <a:pPr>
              <a:spcAft>
                <a:spcPts val="800"/>
              </a:spcAft>
            </a:pPr>
            <a:r>
              <a:rPr lang="es-ES" sz="1100" dirty="0">
                <a:effectLst/>
                <a:latin typeface="Calibri" panose="020F0502020204030204" pitchFamily="34" charset="0"/>
                <a:ea typeface="Calibri" panose="020F0502020204030204" pitchFamily="34" charset="0"/>
                <a:cs typeface="Times New Roman" panose="02020603050405020304" pitchFamily="18" charset="0"/>
              </a:rPr>
              <a:t> </a:t>
            </a:r>
            <a:endParaRPr lang="de-CH"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Rechteck 4">
            <a:extLst>
              <a:ext uri="{FF2B5EF4-FFF2-40B4-BE49-F238E27FC236}">
                <a16:creationId xmlns:a16="http://schemas.microsoft.com/office/drawing/2014/main" id="{B353D612-4179-58CD-0366-6567B497A844}"/>
              </a:ext>
            </a:extLst>
          </p:cNvPr>
          <p:cNvSpPr/>
          <p:nvPr/>
        </p:nvSpPr>
        <p:spPr>
          <a:xfrm rot="5400000">
            <a:off x="1080178" y="620324"/>
            <a:ext cx="304604" cy="1459340"/>
          </a:xfrm>
          <a:prstGeom prst="rect">
            <a:avLst/>
          </a:prstGeom>
          <a:solidFill>
            <a:schemeClr val="accent2">
              <a:lumMod val="20000"/>
              <a:lumOff val="80000"/>
              <a:alpha val="44000"/>
            </a:schemeClr>
          </a:solidFill>
          <a:ln w="1143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9" name="Rechteck 8">
            <a:extLst>
              <a:ext uri="{FF2B5EF4-FFF2-40B4-BE49-F238E27FC236}">
                <a16:creationId xmlns:a16="http://schemas.microsoft.com/office/drawing/2014/main" id="{88A97474-4668-993C-0A3E-C3B5AF727FA0}"/>
              </a:ext>
            </a:extLst>
          </p:cNvPr>
          <p:cNvSpPr/>
          <p:nvPr/>
        </p:nvSpPr>
        <p:spPr>
          <a:xfrm rot="5400000">
            <a:off x="1356306" y="1394617"/>
            <a:ext cx="285748" cy="1992740"/>
          </a:xfrm>
          <a:prstGeom prst="rect">
            <a:avLst/>
          </a:prstGeom>
          <a:solidFill>
            <a:schemeClr val="accent2">
              <a:lumMod val="20000"/>
              <a:lumOff val="80000"/>
              <a:alpha val="44000"/>
            </a:schemeClr>
          </a:solidFill>
          <a:ln w="1143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0" name="Rechteck 9">
            <a:extLst>
              <a:ext uri="{FF2B5EF4-FFF2-40B4-BE49-F238E27FC236}">
                <a16:creationId xmlns:a16="http://schemas.microsoft.com/office/drawing/2014/main" id="{B6C2CC3A-0644-9A30-F475-5BFC58489C28}"/>
              </a:ext>
            </a:extLst>
          </p:cNvPr>
          <p:cNvSpPr/>
          <p:nvPr/>
        </p:nvSpPr>
        <p:spPr>
          <a:xfrm rot="5400000">
            <a:off x="1235912" y="2718382"/>
            <a:ext cx="315291" cy="1697127"/>
          </a:xfrm>
          <a:prstGeom prst="rect">
            <a:avLst/>
          </a:prstGeom>
          <a:solidFill>
            <a:schemeClr val="accent2">
              <a:lumMod val="20000"/>
              <a:lumOff val="80000"/>
              <a:alpha val="44000"/>
            </a:schemeClr>
          </a:solidFill>
          <a:ln w="1143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1" name="Rechteck 10">
            <a:extLst>
              <a:ext uri="{FF2B5EF4-FFF2-40B4-BE49-F238E27FC236}">
                <a16:creationId xmlns:a16="http://schemas.microsoft.com/office/drawing/2014/main" id="{18A00EC0-9B94-B5E5-D6F0-5C0D0E0B0428}"/>
              </a:ext>
            </a:extLst>
          </p:cNvPr>
          <p:cNvSpPr/>
          <p:nvPr/>
        </p:nvSpPr>
        <p:spPr>
          <a:xfrm rot="5400000">
            <a:off x="3708345" y="4200569"/>
            <a:ext cx="341262" cy="2064609"/>
          </a:xfrm>
          <a:prstGeom prst="rect">
            <a:avLst/>
          </a:prstGeom>
          <a:solidFill>
            <a:schemeClr val="accent2">
              <a:lumMod val="20000"/>
              <a:lumOff val="80000"/>
              <a:alpha val="44000"/>
            </a:schemeClr>
          </a:solidFill>
          <a:ln w="1143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12" name="Textfeld 11">
            <a:extLst>
              <a:ext uri="{FF2B5EF4-FFF2-40B4-BE49-F238E27FC236}">
                <a16:creationId xmlns:a16="http://schemas.microsoft.com/office/drawing/2014/main" id="{01243220-8631-FA53-5FF6-12692CCFA347}"/>
              </a:ext>
            </a:extLst>
          </p:cNvPr>
          <p:cNvSpPr txBox="1"/>
          <p:nvPr/>
        </p:nvSpPr>
        <p:spPr>
          <a:xfrm>
            <a:off x="8643526" y="239975"/>
            <a:ext cx="3306618" cy="461665"/>
          </a:xfrm>
          <a:prstGeom prst="rect">
            <a:avLst/>
          </a:prstGeom>
          <a:solidFill>
            <a:srgbClr val="002060"/>
          </a:solidFill>
        </p:spPr>
        <p:txBody>
          <a:bodyPr wrap="square">
            <a:spAutoFit/>
          </a:bodyPr>
          <a:lstStyle/>
          <a:p>
            <a:pPr algn="ctr"/>
            <a:r>
              <a:rPr lang="en-US" sz="1200" b="1" dirty="0">
                <a:solidFill>
                  <a:schemeClr val="bg1"/>
                </a:solidFill>
                <a:ea typeface="Calibri" panose="020F0502020204030204" pitchFamily="34" charset="0"/>
              </a:rPr>
              <a:t>Agents &amp; Structures </a:t>
            </a:r>
          </a:p>
          <a:p>
            <a:pPr algn="ctr"/>
            <a:r>
              <a:rPr lang="en-US" sz="1200" b="1" dirty="0">
                <a:solidFill>
                  <a:schemeClr val="bg1"/>
                </a:solidFill>
                <a:ea typeface="Calibri" panose="020F0502020204030204" pitchFamily="34" charset="0"/>
              </a:rPr>
              <a:t>[Archer, 1995]</a:t>
            </a:r>
            <a:endParaRPr lang="de-CH" sz="1200" dirty="0">
              <a:solidFill>
                <a:schemeClr val="bg1"/>
              </a:solidFill>
            </a:endParaRPr>
          </a:p>
        </p:txBody>
      </p:sp>
      <p:sp>
        <p:nvSpPr>
          <p:cNvPr id="14" name="Textfeld 13">
            <a:extLst>
              <a:ext uri="{FF2B5EF4-FFF2-40B4-BE49-F238E27FC236}">
                <a16:creationId xmlns:a16="http://schemas.microsoft.com/office/drawing/2014/main" id="{1C269FFD-55D3-A93B-441D-B94DC3D84F93}"/>
              </a:ext>
            </a:extLst>
          </p:cNvPr>
          <p:cNvSpPr txBox="1"/>
          <p:nvPr/>
        </p:nvSpPr>
        <p:spPr>
          <a:xfrm>
            <a:off x="77886" y="6373999"/>
            <a:ext cx="6995305" cy="461665"/>
          </a:xfrm>
          <a:prstGeom prst="rect">
            <a:avLst/>
          </a:prstGeom>
          <a:noFill/>
        </p:spPr>
        <p:txBody>
          <a:bodyPr wrap="square">
            <a:spAutoFit/>
          </a:bodyPr>
          <a:lstStyle/>
          <a:p>
            <a:r>
              <a:rPr lang="en-US" sz="1200" b="1" i="0" dirty="0">
                <a:solidFill>
                  <a:srgbClr val="131314"/>
                </a:solidFill>
                <a:effectLst/>
                <a:latin typeface="Manrope Var"/>
              </a:rPr>
              <a:t>Oller Alonso, M. (2023). “Not See the Forest for the Trees.” The Significance of Context in Media Monitoring Capabilities from a Comparative Perspective. </a:t>
            </a:r>
            <a:r>
              <a:rPr lang="en-US" sz="1200" b="1" i="1" dirty="0">
                <a:solidFill>
                  <a:srgbClr val="131314"/>
                </a:solidFill>
                <a:effectLst/>
                <a:latin typeface="Manrope Var"/>
              </a:rPr>
              <a:t>Media Literacy and Academic Research</a:t>
            </a:r>
            <a:r>
              <a:rPr lang="en-US" sz="1200" b="1" i="0" dirty="0">
                <a:solidFill>
                  <a:srgbClr val="131314"/>
                </a:solidFill>
                <a:effectLst/>
                <a:latin typeface="Manrope Var"/>
              </a:rPr>
              <a:t>, 6(2): 79-100.</a:t>
            </a:r>
            <a:endParaRPr lang="de-CH" sz="1200" dirty="0"/>
          </a:p>
        </p:txBody>
      </p:sp>
      <p:sp>
        <p:nvSpPr>
          <p:cNvPr id="13" name="Rechteck 12">
            <a:extLst>
              <a:ext uri="{FF2B5EF4-FFF2-40B4-BE49-F238E27FC236}">
                <a16:creationId xmlns:a16="http://schemas.microsoft.com/office/drawing/2014/main" id="{447BB684-603E-A0C8-754B-C9926D6CD0FF}"/>
              </a:ext>
            </a:extLst>
          </p:cNvPr>
          <p:cNvSpPr/>
          <p:nvPr/>
        </p:nvSpPr>
        <p:spPr>
          <a:xfrm rot="5400000">
            <a:off x="10043849" y="-1196400"/>
            <a:ext cx="494483" cy="3318109"/>
          </a:xfrm>
          <a:prstGeom prst="rect">
            <a:avLst/>
          </a:prstGeom>
          <a:solidFill>
            <a:schemeClr val="accent2">
              <a:lumMod val="20000"/>
              <a:lumOff val="80000"/>
              <a:alpha val="44000"/>
            </a:schemeClr>
          </a:solidFill>
          <a:ln w="1143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3897758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10" grpId="0" animBg="1"/>
      <p:bldP spid="11"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8A8EAB8-D2FF-444D-B34B-7D32F106AD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 name="Title 1">
            <a:extLst>
              <a:ext uri="{FF2B5EF4-FFF2-40B4-BE49-F238E27FC236}">
                <a16:creationId xmlns:a16="http://schemas.microsoft.com/office/drawing/2014/main" id="{B3E097A1-ADE5-8646-7416-9657F68E0CF9}"/>
              </a:ext>
            </a:extLst>
          </p:cNvPr>
          <p:cNvSpPr>
            <a:spLocks noGrp="1"/>
          </p:cNvSpPr>
          <p:nvPr>
            <p:ph type="title"/>
          </p:nvPr>
        </p:nvSpPr>
        <p:spPr>
          <a:xfrm>
            <a:off x="758139" y="3784277"/>
            <a:ext cx="4707671" cy="1225650"/>
          </a:xfrm>
        </p:spPr>
        <p:txBody>
          <a:bodyPr anchor="b">
            <a:normAutofit fontScale="90000"/>
          </a:bodyPr>
          <a:lstStyle/>
          <a:p>
            <a:r>
              <a:rPr lang="et-EE" sz="2700" b="1" dirty="0">
                <a:highlight>
                  <a:srgbClr val="FFFF00"/>
                </a:highlight>
              </a:rPr>
              <a:t>D</a:t>
            </a:r>
            <a:r>
              <a:rPr lang="es-ES" sz="2700" b="1" dirty="0">
                <a:highlight>
                  <a:srgbClr val="FFFF00"/>
                </a:highlight>
              </a:rPr>
              <a:t>IACHRONIC DEVELOPMENT</a:t>
            </a:r>
            <a:br>
              <a:rPr lang="es-ES" sz="2700" b="1" dirty="0">
                <a:highlight>
                  <a:srgbClr val="FFFF00"/>
                </a:highlight>
              </a:rPr>
            </a:br>
            <a:br>
              <a:rPr lang="es-ES" sz="2700" b="1" dirty="0">
                <a:highlight>
                  <a:srgbClr val="FFFF00"/>
                </a:highlight>
              </a:rPr>
            </a:br>
            <a:r>
              <a:rPr lang="en-US" sz="2700" dirty="0">
                <a:solidFill>
                  <a:schemeClr val="bg1"/>
                </a:solidFill>
              </a:rPr>
              <a:t>What are the potential </a:t>
            </a:r>
            <a:r>
              <a:rPr lang="en-US" sz="2700" b="1" dirty="0">
                <a:highlight>
                  <a:srgbClr val="FFFF00"/>
                </a:highlight>
              </a:rPr>
              <a:t>risks</a:t>
            </a:r>
            <a:r>
              <a:rPr lang="en-US" sz="2700" dirty="0">
                <a:solidFill>
                  <a:schemeClr val="bg1"/>
                </a:solidFill>
              </a:rPr>
              <a:t> and </a:t>
            </a:r>
            <a:r>
              <a:rPr lang="en-US" sz="2700" b="1" dirty="0">
                <a:highlight>
                  <a:srgbClr val="FFFF00"/>
                </a:highlight>
              </a:rPr>
              <a:t>opportunities</a:t>
            </a:r>
            <a:r>
              <a:rPr lang="en-US" sz="2700" dirty="0">
                <a:solidFill>
                  <a:schemeClr val="bg1"/>
                </a:solidFill>
              </a:rPr>
              <a:t> associated with meta-analysis of deliberative communication in the European Union</a:t>
            </a:r>
            <a:r>
              <a:rPr lang="et-EE" sz="2700" dirty="0">
                <a:solidFill>
                  <a:schemeClr val="bg1"/>
                </a:solidFill>
              </a:rPr>
              <a:t>?</a:t>
            </a:r>
            <a:endParaRPr lang="en-GB" sz="2700" dirty="0">
              <a:solidFill>
                <a:schemeClr val="bg1"/>
              </a:solidFill>
            </a:endParaRPr>
          </a:p>
        </p:txBody>
      </p:sp>
      <p:cxnSp>
        <p:nvCxnSpPr>
          <p:cNvPr id="13" name="Straight Connector 12">
            <a:extLst>
              <a:ext uri="{FF2B5EF4-FFF2-40B4-BE49-F238E27FC236}">
                <a16:creationId xmlns:a16="http://schemas.microsoft.com/office/drawing/2014/main" id="{EEA38897-7BA3-4408-8083-3235339C4A6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1873" y="1749756"/>
            <a:ext cx="4718304"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F11AD06B-AB20-4097-8606-5DA00DBACE8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4027" y="5707672"/>
            <a:ext cx="4713997"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6" name="Grafik 5">
            <a:extLst>
              <a:ext uri="{FF2B5EF4-FFF2-40B4-BE49-F238E27FC236}">
                <a16:creationId xmlns:a16="http://schemas.microsoft.com/office/drawing/2014/main" id="{AD9D878C-176B-9B0A-E940-2F0C6C3FBCB3}"/>
              </a:ext>
            </a:extLst>
          </p:cNvPr>
          <p:cNvPicPr>
            <a:picLocks noChangeAspect="1"/>
          </p:cNvPicPr>
          <p:nvPr/>
        </p:nvPicPr>
        <p:blipFill rotWithShape="1">
          <a:blip r:embed="rId2"/>
          <a:srcRect r="-1" b="9834"/>
          <a:stretch/>
        </p:blipFill>
        <p:spPr>
          <a:xfrm>
            <a:off x="6525453" y="10"/>
            <a:ext cx="5666547" cy="6857990"/>
          </a:xfrm>
          <a:prstGeom prst="rect">
            <a:avLst/>
          </a:prstGeom>
        </p:spPr>
      </p:pic>
      <p:pic>
        <p:nvPicPr>
          <p:cNvPr id="7" name="Grafik 6">
            <a:extLst>
              <a:ext uri="{FF2B5EF4-FFF2-40B4-BE49-F238E27FC236}">
                <a16:creationId xmlns:a16="http://schemas.microsoft.com/office/drawing/2014/main" id="{FEB9DC95-4E7B-2008-D7B7-FE72B637AF82}"/>
              </a:ext>
            </a:extLst>
          </p:cNvPr>
          <p:cNvPicPr>
            <a:picLocks noChangeAspect="1"/>
          </p:cNvPicPr>
          <p:nvPr/>
        </p:nvPicPr>
        <p:blipFill>
          <a:blip r:embed="rId3"/>
          <a:stretch>
            <a:fillRect/>
          </a:stretch>
        </p:blipFill>
        <p:spPr>
          <a:xfrm>
            <a:off x="10880435" y="6148104"/>
            <a:ext cx="1069709" cy="528270"/>
          </a:xfrm>
          <a:prstGeom prst="rect">
            <a:avLst/>
          </a:prstGeom>
          <a:ln>
            <a:solidFill>
              <a:schemeClr val="accent1"/>
            </a:solidFill>
          </a:ln>
        </p:spPr>
      </p:pic>
    </p:spTree>
    <p:extLst>
      <p:ext uri="{BB962C8B-B14F-4D97-AF65-F5344CB8AC3E}">
        <p14:creationId xmlns:p14="http://schemas.microsoft.com/office/powerpoint/2010/main" val="19233977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Ein Bild, das Text, Screenshot, Grafikdesign, Cartoon enthält.&#10;&#10;Automatisch generierte Beschreibung">
            <a:extLst>
              <a:ext uri="{FF2B5EF4-FFF2-40B4-BE49-F238E27FC236}">
                <a16:creationId xmlns:a16="http://schemas.microsoft.com/office/drawing/2014/main" id="{DA9CE64F-7899-C8B2-EA6F-20FB4CC2B0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74886" y="0"/>
            <a:ext cx="9242227" cy="6858000"/>
          </a:xfrm>
          <a:prstGeom prst="rect">
            <a:avLst/>
          </a:prstGeom>
        </p:spPr>
      </p:pic>
      <p:sp>
        <p:nvSpPr>
          <p:cNvPr id="2" name="Subtitle 2">
            <a:extLst>
              <a:ext uri="{FF2B5EF4-FFF2-40B4-BE49-F238E27FC236}">
                <a16:creationId xmlns:a16="http://schemas.microsoft.com/office/drawing/2014/main" id="{E7FEE547-5DE7-FAD3-75DC-CFF3B1F9570D}"/>
              </a:ext>
            </a:extLst>
          </p:cNvPr>
          <p:cNvSpPr txBox="1">
            <a:spLocks/>
          </p:cNvSpPr>
          <p:nvPr/>
        </p:nvSpPr>
        <p:spPr>
          <a:xfrm>
            <a:off x="-1" y="0"/>
            <a:ext cx="2657475" cy="6858000"/>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200" b="1" dirty="0"/>
          </a:p>
          <a:p>
            <a:pPr marL="0" indent="0">
              <a:buNone/>
            </a:pPr>
            <a:r>
              <a:rPr lang="en-US" sz="1200" dirty="0"/>
              <a:t>1. Narrow scope of research or small empirical samples, leading to fragmented knowledge that hinders the identification of media-related risks in deliberative communication​​.</a:t>
            </a:r>
          </a:p>
          <a:p>
            <a:pPr marL="0" indent="0">
              <a:buNone/>
            </a:pPr>
            <a:r>
              <a:rPr lang="en-US" sz="1200" dirty="0"/>
              <a:t>2. Research that only covers a short period, leading to a lack of knowledge on changes in mediascapes and potential knowledge loss due to researcher turnover or project-based research policies​​.</a:t>
            </a:r>
          </a:p>
          <a:p>
            <a:pPr marL="0" indent="0">
              <a:buNone/>
            </a:pPr>
            <a:r>
              <a:rPr lang="en-US" sz="1200" dirty="0"/>
              <a:t>3. Incomplete national data on financing JMC studies, indicating risks in research governance, and the potential for instability and unpredictability due to performance-based research funding systems​​.</a:t>
            </a:r>
          </a:p>
          <a:p>
            <a:pPr marL="0" indent="0">
              <a:buNone/>
            </a:pPr>
            <a:r>
              <a:rPr lang="en-US" sz="1200" dirty="0"/>
              <a:t>4. Lack of attractiveness of academic careers in countries with a short tradition of JMC research and a small number of experts​​.</a:t>
            </a:r>
          </a:p>
          <a:p>
            <a:pPr marL="0" indent="0">
              <a:buNone/>
            </a:pPr>
            <a:r>
              <a:rPr lang="en-US" sz="1200" dirty="0"/>
              <a:t>5. Difficulty in assessing available information and knowledge regarding media-related competencies, especially in multidisciplinary domains where JMC aspects are secondary​​.</a:t>
            </a:r>
          </a:p>
          <a:p>
            <a:pPr marL="0" indent="0">
              <a:buNone/>
            </a:pPr>
            <a:r>
              <a:rPr lang="en-US" sz="1200" dirty="0"/>
              <a:t>6. Limited national funding for research projects, which creates risks, and reliance on non-academic actors or NGOs for funding​​.</a:t>
            </a:r>
          </a:p>
          <a:p>
            <a:pPr marL="0" indent="0">
              <a:buNone/>
            </a:pPr>
            <a:r>
              <a:rPr lang="en-US" sz="1200" dirty="0"/>
              <a:t>7. Differences in risks between “old Wes” and post-soviet countries, with some countries facing specific factors that increase risk​​.</a:t>
            </a:r>
          </a:p>
          <a:p>
            <a:pPr marL="0" indent="0">
              <a:buNone/>
            </a:pPr>
            <a:r>
              <a:rPr lang="en-US" sz="1200" dirty="0"/>
              <a:t>8. Insufficient knowledge in certain domains, such as freedom of speech, information accountability, market and organizational conditions, and journalistic competencies in various countries​ </a:t>
            </a:r>
          </a:p>
        </p:txBody>
      </p:sp>
      <p:sp>
        <p:nvSpPr>
          <p:cNvPr id="3" name="Textfeld 2">
            <a:extLst>
              <a:ext uri="{FF2B5EF4-FFF2-40B4-BE49-F238E27FC236}">
                <a16:creationId xmlns:a16="http://schemas.microsoft.com/office/drawing/2014/main" id="{F23A9509-B141-B778-03C6-4EA93F2633A8}"/>
              </a:ext>
            </a:extLst>
          </p:cNvPr>
          <p:cNvSpPr txBox="1"/>
          <p:nvPr/>
        </p:nvSpPr>
        <p:spPr>
          <a:xfrm>
            <a:off x="2812660" y="1797760"/>
            <a:ext cx="1136195" cy="230832"/>
          </a:xfrm>
          <a:prstGeom prst="rect">
            <a:avLst/>
          </a:prstGeom>
          <a:noFill/>
        </p:spPr>
        <p:txBody>
          <a:bodyPr wrap="square">
            <a:spAutoFit/>
          </a:bodyPr>
          <a:lstStyle/>
          <a:p>
            <a:pPr algn="ctr"/>
            <a:r>
              <a:rPr lang="en-US" sz="900" b="1" dirty="0">
                <a:ea typeface="Calibri" panose="020F0502020204030204" pitchFamily="34" charset="0"/>
              </a:rPr>
              <a:t>FRAGMENTATION</a:t>
            </a:r>
          </a:p>
        </p:txBody>
      </p:sp>
      <p:sp>
        <p:nvSpPr>
          <p:cNvPr id="4" name="Textfeld 3">
            <a:extLst>
              <a:ext uri="{FF2B5EF4-FFF2-40B4-BE49-F238E27FC236}">
                <a16:creationId xmlns:a16="http://schemas.microsoft.com/office/drawing/2014/main" id="{520374EF-6B38-8CA2-42D8-B4CD78A3B4AA}"/>
              </a:ext>
            </a:extLst>
          </p:cNvPr>
          <p:cNvSpPr txBox="1"/>
          <p:nvPr/>
        </p:nvSpPr>
        <p:spPr>
          <a:xfrm>
            <a:off x="4104042" y="2475528"/>
            <a:ext cx="1258532" cy="230832"/>
          </a:xfrm>
          <a:prstGeom prst="rect">
            <a:avLst/>
          </a:prstGeom>
          <a:noFill/>
        </p:spPr>
        <p:txBody>
          <a:bodyPr wrap="square">
            <a:spAutoFit/>
          </a:bodyPr>
          <a:lstStyle/>
          <a:p>
            <a:pPr algn="ctr"/>
            <a:r>
              <a:rPr lang="en-US" sz="900" b="1" dirty="0">
                <a:ea typeface="Calibri" panose="020F0502020204030204" pitchFamily="34" charset="0"/>
              </a:rPr>
              <a:t>POOR SEASONALITY</a:t>
            </a:r>
          </a:p>
        </p:txBody>
      </p:sp>
      <p:sp>
        <p:nvSpPr>
          <p:cNvPr id="7" name="Textfeld 6">
            <a:extLst>
              <a:ext uri="{FF2B5EF4-FFF2-40B4-BE49-F238E27FC236}">
                <a16:creationId xmlns:a16="http://schemas.microsoft.com/office/drawing/2014/main" id="{C171D9ED-712A-48D5-8CEC-E6F5C5524283}"/>
              </a:ext>
            </a:extLst>
          </p:cNvPr>
          <p:cNvSpPr txBox="1"/>
          <p:nvPr/>
        </p:nvSpPr>
        <p:spPr>
          <a:xfrm>
            <a:off x="4092474" y="2641856"/>
            <a:ext cx="1258532" cy="369332"/>
          </a:xfrm>
          <a:prstGeom prst="rect">
            <a:avLst/>
          </a:prstGeom>
          <a:noFill/>
        </p:spPr>
        <p:txBody>
          <a:bodyPr wrap="square">
            <a:spAutoFit/>
          </a:bodyPr>
          <a:lstStyle/>
          <a:p>
            <a:pPr algn="ctr"/>
            <a:r>
              <a:rPr lang="en-US" sz="900" b="1" dirty="0">
                <a:ea typeface="Calibri" panose="020F0502020204030204" pitchFamily="34" charset="0"/>
              </a:rPr>
              <a:t>LOW MEDIUM/LONG PLANNING</a:t>
            </a:r>
          </a:p>
        </p:txBody>
      </p:sp>
      <p:sp>
        <p:nvSpPr>
          <p:cNvPr id="8" name="Textfeld 7">
            <a:extLst>
              <a:ext uri="{FF2B5EF4-FFF2-40B4-BE49-F238E27FC236}">
                <a16:creationId xmlns:a16="http://schemas.microsoft.com/office/drawing/2014/main" id="{11A7BE9B-4F2A-93F4-2500-4E050DC95C4C}"/>
              </a:ext>
            </a:extLst>
          </p:cNvPr>
          <p:cNvSpPr txBox="1"/>
          <p:nvPr/>
        </p:nvSpPr>
        <p:spPr>
          <a:xfrm>
            <a:off x="2765651" y="6114483"/>
            <a:ext cx="1258532" cy="646331"/>
          </a:xfrm>
          <a:prstGeom prst="rect">
            <a:avLst/>
          </a:prstGeom>
          <a:noFill/>
        </p:spPr>
        <p:txBody>
          <a:bodyPr wrap="square">
            <a:spAutoFit/>
          </a:bodyPr>
          <a:lstStyle/>
          <a:p>
            <a:pPr algn="ctr"/>
            <a:r>
              <a:rPr lang="en-US" sz="900" b="1" dirty="0">
                <a:ea typeface="Calibri" panose="020F0502020204030204" pitchFamily="34" charset="0"/>
              </a:rPr>
              <a:t>INSTABILITY &amp; UNPREDICTABILITY IN RESEARCH GOVERNANCE</a:t>
            </a:r>
          </a:p>
        </p:txBody>
      </p:sp>
      <p:sp>
        <p:nvSpPr>
          <p:cNvPr id="9" name="Textfeld 8">
            <a:extLst>
              <a:ext uri="{FF2B5EF4-FFF2-40B4-BE49-F238E27FC236}">
                <a16:creationId xmlns:a16="http://schemas.microsoft.com/office/drawing/2014/main" id="{66DCA356-F206-AE67-AFCB-DF7A60C6437A}"/>
              </a:ext>
            </a:extLst>
          </p:cNvPr>
          <p:cNvSpPr txBox="1"/>
          <p:nvPr/>
        </p:nvSpPr>
        <p:spPr>
          <a:xfrm>
            <a:off x="2765651" y="1931704"/>
            <a:ext cx="1258532" cy="230832"/>
          </a:xfrm>
          <a:prstGeom prst="rect">
            <a:avLst/>
          </a:prstGeom>
          <a:noFill/>
        </p:spPr>
        <p:txBody>
          <a:bodyPr wrap="square">
            <a:spAutoFit/>
          </a:bodyPr>
          <a:lstStyle/>
          <a:p>
            <a:pPr algn="ctr"/>
            <a:r>
              <a:rPr lang="en-US" sz="900" b="1" dirty="0">
                <a:ea typeface="Calibri" panose="020F0502020204030204" pitchFamily="34" charset="0"/>
              </a:rPr>
              <a:t>SHORT TRADITION</a:t>
            </a:r>
          </a:p>
        </p:txBody>
      </p:sp>
      <p:sp>
        <p:nvSpPr>
          <p:cNvPr id="10" name="Textfeld 9">
            <a:extLst>
              <a:ext uri="{FF2B5EF4-FFF2-40B4-BE49-F238E27FC236}">
                <a16:creationId xmlns:a16="http://schemas.microsoft.com/office/drawing/2014/main" id="{14F3DC50-6210-E930-D0B3-7276D1D9137E}"/>
              </a:ext>
            </a:extLst>
          </p:cNvPr>
          <p:cNvSpPr txBox="1"/>
          <p:nvPr/>
        </p:nvSpPr>
        <p:spPr>
          <a:xfrm>
            <a:off x="2751492" y="3915800"/>
            <a:ext cx="1319700" cy="507831"/>
          </a:xfrm>
          <a:prstGeom prst="rect">
            <a:avLst/>
          </a:prstGeom>
          <a:noFill/>
        </p:spPr>
        <p:txBody>
          <a:bodyPr wrap="square">
            <a:spAutoFit/>
          </a:bodyPr>
          <a:lstStyle/>
          <a:p>
            <a:pPr algn="ctr"/>
            <a:r>
              <a:rPr lang="en-US" sz="900" b="1" dirty="0">
                <a:ea typeface="Calibri" panose="020F0502020204030204" pitchFamily="34" charset="0"/>
              </a:rPr>
              <a:t>(S)LOW MEDIUM/LONG PLANNING</a:t>
            </a:r>
          </a:p>
          <a:p>
            <a:pPr algn="ctr"/>
            <a:r>
              <a:rPr lang="en-US" sz="900" b="1" dirty="0">
                <a:ea typeface="Calibri" panose="020F0502020204030204" pitchFamily="34" charset="0"/>
              </a:rPr>
              <a:t>PATH DEPENDENCY</a:t>
            </a:r>
          </a:p>
        </p:txBody>
      </p:sp>
      <p:sp>
        <p:nvSpPr>
          <p:cNvPr id="11" name="Textfeld 10">
            <a:extLst>
              <a:ext uri="{FF2B5EF4-FFF2-40B4-BE49-F238E27FC236}">
                <a16:creationId xmlns:a16="http://schemas.microsoft.com/office/drawing/2014/main" id="{6E20CD6A-DC69-56A0-CC43-5F49D88367A1}"/>
              </a:ext>
            </a:extLst>
          </p:cNvPr>
          <p:cNvSpPr txBox="1"/>
          <p:nvPr/>
        </p:nvSpPr>
        <p:spPr>
          <a:xfrm>
            <a:off x="4310682" y="3142677"/>
            <a:ext cx="1258532" cy="507831"/>
          </a:xfrm>
          <a:prstGeom prst="rect">
            <a:avLst/>
          </a:prstGeom>
          <a:noFill/>
        </p:spPr>
        <p:txBody>
          <a:bodyPr wrap="square">
            <a:spAutoFit/>
          </a:bodyPr>
          <a:lstStyle/>
          <a:p>
            <a:pPr algn="ctr"/>
            <a:r>
              <a:rPr lang="en-US" sz="900" b="1" dirty="0">
                <a:ea typeface="Calibri" panose="020F0502020204030204" pitchFamily="34" charset="0"/>
              </a:rPr>
              <a:t>MISSING, CONCENTRATING OR INCOMPLETE DATA</a:t>
            </a:r>
          </a:p>
        </p:txBody>
      </p:sp>
      <p:sp>
        <p:nvSpPr>
          <p:cNvPr id="12" name="Textfeld 11">
            <a:extLst>
              <a:ext uri="{FF2B5EF4-FFF2-40B4-BE49-F238E27FC236}">
                <a16:creationId xmlns:a16="http://schemas.microsoft.com/office/drawing/2014/main" id="{0BCDD3B6-7D19-30F9-572D-7A36E4846A56}"/>
              </a:ext>
            </a:extLst>
          </p:cNvPr>
          <p:cNvSpPr txBox="1"/>
          <p:nvPr/>
        </p:nvSpPr>
        <p:spPr>
          <a:xfrm>
            <a:off x="4104042" y="5687459"/>
            <a:ext cx="1258532" cy="507831"/>
          </a:xfrm>
          <a:prstGeom prst="rect">
            <a:avLst/>
          </a:prstGeom>
          <a:noFill/>
        </p:spPr>
        <p:txBody>
          <a:bodyPr wrap="square">
            <a:spAutoFit/>
          </a:bodyPr>
          <a:lstStyle/>
          <a:p>
            <a:pPr algn="ctr"/>
            <a:r>
              <a:rPr lang="en-US" sz="900" b="1" dirty="0">
                <a:ea typeface="Calibri" panose="020F0502020204030204" pitchFamily="34" charset="0"/>
              </a:rPr>
              <a:t>LIMITED NATIONAL FUNDING</a:t>
            </a:r>
          </a:p>
          <a:p>
            <a:pPr algn="ctr"/>
            <a:r>
              <a:rPr lang="en-US" sz="900" b="1" dirty="0">
                <a:ea typeface="Calibri" panose="020F0502020204030204" pitchFamily="34" charset="0"/>
              </a:rPr>
              <a:t>BUSINESS LOGIC</a:t>
            </a:r>
          </a:p>
        </p:txBody>
      </p:sp>
      <p:sp>
        <p:nvSpPr>
          <p:cNvPr id="13" name="Textfeld 12">
            <a:extLst>
              <a:ext uri="{FF2B5EF4-FFF2-40B4-BE49-F238E27FC236}">
                <a16:creationId xmlns:a16="http://schemas.microsoft.com/office/drawing/2014/main" id="{2AE081CD-965F-7A90-73AE-821B02B7D93F}"/>
              </a:ext>
            </a:extLst>
          </p:cNvPr>
          <p:cNvSpPr txBox="1"/>
          <p:nvPr/>
        </p:nvSpPr>
        <p:spPr>
          <a:xfrm>
            <a:off x="4024183" y="4774621"/>
            <a:ext cx="1258532" cy="369332"/>
          </a:xfrm>
          <a:prstGeom prst="rect">
            <a:avLst/>
          </a:prstGeom>
          <a:noFill/>
        </p:spPr>
        <p:txBody>
          <a:bodyPr wrap="square">
            <a:spAutoFit/>
          </a:bodyPr>
          <a:lstStyle/>
          <a:p>
            <a:pPr algn="ctr"/>
            <a:r>
              <a:rPr lang="en-US" sz="900" b="1" dirty="0">
                <a:ea typeface="Calibri" panose="020F0502020204030204" pitchFamily="34" charset="0"/>
              </a:rPr>
              <a:t>OLD WEST</a:t>
            </a:r>
          </a:p>
          <a:p>
            <a:pPr algn="ctr"/>
            <a:r>
              <a:rPr lang="en-US" sz="900" b="1" dirty="0">
                <a:ea typeface="Calibri" panose="020F0502020204030204" pitchFamily="34" charset="0"/>
              </a:rPr>
              <a:t>NEW EAST</a:t>
            </a:r>
          </a:p>
        </p:txBody>
      </p:sp>
      <p:sp>
        <p:nvSpPr>
          <p:cNvPr id="14" name="Textfeld 13">
            <a:extLst>
              <a:ext uri="{FF2B5EF4-FFF2-40B4-BE49-F238E27FC236}">
                <a16:creationId xmlns:a16="http://schemas.microsoft.com/office/drawing/2014/main" id="{6C1EDA47-DF83-1915-C1C7-7FB05C2FCE32}"/>
              </a:ext>
            </a:extLst>
          </p:cNvPr>
          <p:cNvSpPr txBox="1"/>
          <p:nvPr/>
        </p:nvSpPr>
        <p:spPr>
          <a:xfrm>
            <a:off x="4112965" y="1573678"/>
            <a:ext cx="1258532" cy="507831"/>
          </a:xfrm>
          <a:prstGeom prst="rect">
            <a:avLst/>
          </a:prstGeom>
          <a:noFill/>
        </p:spPr>
        <p:txBody>
          <a:bodyPr wrap="square">
            <a:spAutoFit/>
          </a:bodyPr>
          <a:lstStyle/>
          <a:p>
            <a:pPr algn="ctr"/>
            <a:r>
              <a:rPr lang="en-US" sz="900" b="1" dirty="0">
                <a:ea typeface="Calibri" panose="020F0502020204030204" pitchFamily="34" charset="0"/>
              </a:rPr>
              <a:t>LACK/GAPS/DEFECTS/OVERPROCUTION OF KNOWLEDGE</a:t>
            </a:r>
          </a:p>
        </p:txBody>
      </p:sp>
      <p:sp>
        <p:nvSpPr>
          <p:cNvPr id="15" name="Textfeld 14">
            <a:extLst>
              <a:ext uri="{FF2B5EF4-FFF2-40B4-BE49-F238E27FC236}">
                <a16:creationId xmlns:a16="http://schemas.microsoft.com/office/drawing/2014/main" id="{13621F2F-3BF0-CB93-61CB-CFF95107F43B}"/>
              </a:ext>
            </a:extLst>
          </p:cNvPr>
          <p:cNvSpPr txBox="1"/>
          <p:nvPr/>
        </p:nvSpPr>
        <p:spPr>
          <a:xfrm>
            <a:off x="4071192" y="6326779"/>
            <a:ext cx="1258532" cy="507831"/>
          </a:xfrm>
          <a:prstGeom prst="rect">
            <a:avLst/>
          </a:prstGeom>
          <a:noFill/>
        </p:spPr>
        <p:txBody>
          <a:bodyPr wrap="square">
            <a:spAutoFit/>
          </a:bodyPr>
          <a:lstStyle/>
          <a:p>
            <a:pPr algn="ctr"/>
            <a:r>
              <a:rPr lang="en-US" sz="900" b="1" dirty="0">
                <a:ea typeface="Calibri" panose="020F0502020204030204" pitchFamily="34" charset="0"/>
              </a:rPr>
              <a:t>DEPENDENCY ON INTERNATIONAL FUNDS AND PROJECTS</a:t>
            </a:r>
          </a:p>
        </p:txBody>
      </p:sp>
      <p:sp>
        <p:nvSpPr>
          <p:cNvPr id="16" name="Textfeld 15">
            <a:extLst>
              <a:ext uri="{FF2B5EF4-FFF2-40B4-BE49-F238E27FC236}">
                <a16:creationId xmlns:a16="http://schemas.microsoft.com/office/drawing/2014/main" id="{E355A2F9-4C61-79ED-356E-248952BCDE0E}"/>
              </a:ext>
            </a:extLst>
          </p:cNvPr>
          <p:cNvSpPr txBox="1"/>
          <p:nvPr/>
        </p:nvSpPr>
        <p:spPr>
          <a:xfrm>
            <a:off x="2581744" y="3061785"/>
            <a:ext cx="1833238" cy="507831"/>
          </a:xfrm>
          <a:prstGeom prst="rect">
            <a:avLst/>
          </a:prstGeom>
          <a:noFill/>
        </p:spPr>
        <p:txBody>
          <a:bodyPr wrap="square">
            <a:spAutoFit/>
          </a:bodyPr>
          <a:lstStyle/>
          <a:p>
            <a:pPr algn="ctr"/>
            <a:r>
              <a:rPr lang="en-US" sz="900" b="1" dirty="0">
                <a:ea typeface="Calibri" panose="020F0502020204030204" pitchFamily="34" charset="0"/>
              </a:rPr>
              <a:t>CONCENTRATION OF KNOWLEDGE</a:t>
            </a:r>
          </a:p>
          <a:p>
            <a:pPr algn="ctr"/>
            <a:r>
              <a:rPr lang="en-US" sz="900" b="1" dirty="0">
                <a:ea typeface="Calibri" panose="020F0502020204030204" pitchFamily="34" charset="0"/>
              </a:rPr>
              <a:t>INDIVIDUALIST RESEARCH AGENDA/ LACK COLLABORATION</a:t>
            </a:r>
          </a:p>
        </p:txBody>
      </p:sp>
      <p:sp>
        <p:nvSpPr>
          <p:cNvPr id="17" name="Subtitle 2">
            <a:extLst>
              <a:ext uri="{FF2B5EF4-FFF2-40B4-BE49-F238E27FC236}">
                <a16:creationId xmlns:a16="http://schemas.microsoft.com/office/drawing/2014/main" id="{2A69DE51-209E-B5F7-2CF9-80A231E7324C}"/>
              </a:ext>
            </a:extLst>
          </p:cNvPr>
          <p:cNvSpPr txBox="1">
            <a:spLocks/>
          </p:cNvSpPr>
          <p:nvPr/>
        </p:nvSpPr>
        <p:spPr>
          <a:xfrm>
            <a:off x="9514208" y="-114508"/>
            <a:ext cx="2657475" cy="68580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1200" b="1" dirty="0"/>
          </a:p>
          <a:p>
            <a:pPr marL="0" indent="0">
              <a:buNone/>
            </a:pPr>
            <a:r>
              <a:rPr lang="en-US" sz="1100" dirty="0"/>
              <a:t>1. Continuity in research as a response to the challenge of diachronic research scope and knowledge continuity​​.</a:t>
            </a:r>
          </a:p>
          <a:p>
            <a:pPr marL="0" indent="0">
              <a:buNone/>
            </a:pPr>
            <a:r>
              <a:rPr lang="en-US" sz="1100" dirty="0"/>
              <a:t>2. Introducing network-based policies for financing research and setting research agendas tailored to the needs of individual countries could turn risks into opportunities​​.</a:t>
            </a:r>
          </a:p>
          <a:p>
            <a:pPr marL="0" indent="0">
              <a:buNone/>
            </a:pPr>
            <a:r>
              <a:rPr lang="en-US" sz="1100" dirty="0"/>
              <a:t>3. Addressing the gap in research on the ethical competencies of lay members concerning public communication, which has grown rapidly in the 21st century​​.</a:t>
            </a:r>
          </a:p>
          <a:p>
            <a:pPr marL="0" indent="0">
              <a:buNone/>
            </a:pPr>
            <a:r>
              <a:rPr lang="en-US" sz="1100" dirty="0"/>
              <a:t>4. Countries with a long tradition of research and a well-recognized discipline, like Austria, Sweden, and Germany, present opportunities for stable and continuous development​​.</a:t>
            </a:r>
          </a:p>
          <a:p>
            <a:pPr marL="0" indent="0">
              <a:buNone/>
            </a:pPr>
            <a:r>
              <a:rPr lang="en-US" sz="1100" dirty="0"/>
              <a:t>5. Utilizing cooperative engagements, mutual learning, and a shared commitment to transparent and accountable mediascapes to enhance wisdom-based media governance​​.</a:t>
            </a:r>
          </a:p>
          <a:p>
            <a:pPr marL="0" indent="0">
              <a:buNone/>
            </a:pPr>
            <a:r>
              <a:rPr lang="en-US" sz="1100" dirty="0"/>
              <a:t>6. In countries with a good organizational framework and resources for funding, like Bulgaria and Poland, there is an opportunity for continuous development of JMC studies​​.</a:t>
            </a:r>
          </a:p>
          <a:p>
            <a:pPr marL="0" indent="0">
              <a:buNone/>
            </a:pPr>
            <a:r>
              <a:rPr lang="en-US" sz="1100" dirty="0"/>
              <a:t>7. The presence of academic freedom and the availability of data and resources for JMC research allow for the possibility of conducting longitudinal studies and addressing knowledge gaps​​.</a:t>
            </a:r>
          </a:p>
          <a:p>
            <a:pPr marL="0" indent="0">
              <a:buNone/>
            </a:pPr>
            <a:r>
              <a:rPr lang="en-US" sz="1100" dirty="0"/>
              <a:t>8. Support for studies that align with societal needs and policymakers, especially in cases of limited financial resources, can lead to more targeted and impactful research outcomes​</a:t>
            </a:r>
          </a:p>
        </p:txBody>
      </p:sp>
      <p:sp>
        <p:nvSpPr>
          <p:cNvPr id="18" name="Textfeld 17">
            <a:extLst>
              <a:ext uri="{FF2B5EF4-FFF2-40B4-BE49-F238E27FC236}">
                <a16:creationId xmlns:a16="http://schemas.microsoft.com/office/drawing/2014/main" id="{08F61800-879B-C7CC-826E-0ECE3441A5EE}"/>
              </a:ext>
            </a:extLst>
          </p:cNvPr>
          <p:cNvSpPr txBox="1"/>
          <p:nvPr/>
        </p:nvSpPr>
        <p:spPr>
          <a:xfrm>
            <a:off x="6903126" y="1619931"/>
            <a:ext cx="1456422" cy="369332"/>
          </a:xfrm>
          <a:prstGeom prst="rect">
            <a:avLst/>
          </a:prstGeom>
          <a:noFill/>
        </p:spPr>
        <p:txBody>
          <a:bodyPr wrap="square">
            <a:spAutoFit/>
          </a:bodyPr>
          <a:lstStyle/>
          <a:p>
            <a:pPr algn="ctr"/>
            <a:r>
              <a:rPr lang="en-US" sz="900" b="1" dirty="0">
                <a:ea typeface="Calibri" panose="020F0502020204030204" pitchFamily="34" charset="0"/>
              </a:rPr>
              <a:t>NETWORK-BASED POLICIES</a:t>
            </a:r>
          </a:p>
        </p:txBody>
      </p:sp>
      <p:sp>
        <p:nvSpPr>
          <p:cNvPr id="19" name="Textfeld 18">
            <a:extLst>
              <a:ext uri="{FF2B5EF4-FFF2-40B4-BE49-F238E27FC236}">
                <a16:creationId xmlns:a16="http://schemas.microsoft.com/office/drawing/2014/main" id="{93E10EFF-84E0-6DAF-4157-B5EAAC3DDA0B}"/>
              </a:ext>
            </a:extLst>
          </p:cNvPr>
          <p:cNvSpPr txBox="1"/>
          <p:nvPr/>
        </p:nvSpPr>
        <p:spPr>
          <a:xfrm>
            <a:off x="8269835" y="1873847"/>
            <a:ext cx="1361752" cy="230832"/>
          </a:xfrm>
          <a:prstGeom prst="rect">
            <a:avLst/>
          </a:prstGeom>
          <a:noFill/>
        </p:spPr>
        <p:txBody>
          <a:bodyPr wrap="square">
            <a:spAutoFit/>
          </a:bodyPr>
          <a:lstStyle/>
          <a:p>
            <a:pPr algn="ctr"/>
            <a:r>
              <a:rPr lang="en-US" sz="900" b="1" dirty="0">
                <a:ea typeface="Calibri" panose="020F0502020204030204" pitchFamily="34" charset="0"/>
              </a:rPr>
              <a:t>ETHICAL COMPETENCIES</a:t>
            </a:r>
          </a:p>
        </p:txBody>
      </p:sp>
      <p:sp>
        <p:nvSpPr>
          <p:cNvPr id="20" name="Textfeld 19">
            <a:extLst>
              <a:ext uri="{FF2B5EF4-FFF2-40B4-BE49-F238E27FC236}">
                <a16:creationId xmlns:a16="http://schemas.microsoft.com/office/drawing/2014/main" id="{B73B4685-3281-8622-C1E9-EF999ACD5806}"/>
              </a:ext>
            </a:extLst>
          </p:cNvPr>
          <p:cNvSpPr txBox="1"/>
          <p:nvPr/>
        </p:nvSpPr>
        <p:spPr>
          <a:xfrm>
            <a:off x="7003027" y="2503357"/>
            <a:ext cx="1256619" cy="507831"/>
          </a:xfrm>
          <a:prstGeom prst="rect">
            <a:avLst/>
          </a:prstGeom>
          <a:noFill/>
        </p:spPr>
        <p:txBody>
          <a:bodyPr wrap="square">
            <a:spAutoFit/>
          </a:bodyPr>
          <a:lstStyle/>
          <a:p>
            <a:pPr algn="ctr"/>
            <a:r>
              <a:rPr lang="en-US" sz="900" b="1" dirty="0">
                <a:ea typeface="Calibri" panose="020F0502020204030204" pitchFamily="34" charset="0"/>
              </a:rPr>
              <a:t>COUNTRIES WITH </a:t>
            </a:r>
          </a:p>
          <a:p>
            <a:pPr algn="ctr"/>
            <a:r>
              <a:rPr lang="en-US" sz="900" b="1" dirty="0">
                <a:ea typeface="Calibri" panose="020F0502020204030204" pitchFamily="34" charset="0"/>
              </a:rPr>
              <a:t>STABLE DEVELOPMENT</a:t>
            </a:r>
          </a:p>
        </p:txBody>
      </p:sp>
      <p:sp>
        <p:nvSpPr>
          <p:cNvPr id="21" name="Textfeld 20">
            <a:extLst>
              <a:ext uri="{FF2B5EF4-FFF2-40B4-BE49-F238E27FC236}">
                <a16:creationId xmlns:a16="http://schemas.microsoft.com/office/drawing/2014/main" id="{30EBE6B2-009F-D506-C6D4-65B646B1974D}"/>
              </a:ext>
            </a:extLst>
          </p:cNvPr>
          <p:cNvSpPr txBox="1"/>
          <p:nvPr/>
        </p:nvSpPr>
        <p:spPr>
          <a:xfrm>
            <a:off x="8269835" y="3060576"/>
            <a:ext cx="1256619" cy="507831"/>
          </a:xfrm>
          <a:prstGeom prst="rect">
            <a:avLst/>
          </a:prstGeom>
          <a:noFill/>
        </p:spPr>
        <p:txBody>
          <a:bodyPr wrap="square">
            <a:spAutoFit/>
          </a:bodyPr>
          <a:lstStyle/>
          <a:p>
            <a:pPr algn="ctr"/>
            <a:r>
              <a:rPr lang="en-US" sz="900" b="1" dirty="0">
                <a:ea typeface="Calibri" panose="020F0502020204030204" pitchFamily="34" charset="0"/>
              </a:rPr>
              <a:t>COUNTRIES WITH </a:t>
            </a:r>
          </a:p>
          <a:p>
            <a:pPr algn="ctr"/>
            <a:r>
              <a:rPr lang="en-US" sz="900" b="1" dirty="0">
                <a:ea typeface="Calibri" panose="020F0502020204030204" pitchFamily="34" charset="0"/>
              </a:rPr>
              <a:t>STABLE DEVELOPMENT</a:t>
            </a:r>
          </a:p>
        </p:txBody>
      </p:sp>
      <p:sp>
        <p:nvSpPr>
          <p:cNvPr id="22" name="Textfeld 21">
            <a:extLst>
              <a:ext uri="{FF2B5EF4-FFF2-40B4-BE49-F238E27FC236}">
                <a16:creationId xmlns:a16="http://schemas.microsoft.com/office/drawing/2014/main" id="{4FF0A836-16E6-8108-A48F-F99E0C3A72D6}"/>
              </a:ext>
            </a:extLst>
          </p:cNvPr>
          <p:cNvSpPr txBox="1"/>
          <p:nvPr/>
        </p:nvSpPr>
        <p:spPr>
          <a:xfrm>
            <a:off x="8359548" y="3915800"/>
            <a:ext cx="1256619" cy="507831"/>
          </a:xfrm>
          <a:prstGeom prst="rect">
            <a:avLst/>
          </a:prstGeom>
          <a:noFill/>
        </p:spPr>
        <p:txBody>
          <a:bodyPr wrap="square">
            <a:spAutoFit/>
          </a:bodyPr>
          <a:lstStyle/>
          <a:p>
            <a:pPr algn="ctr"/>
            <a:r>
              <a:rPr lang="en-US" sz="900" b="1" dirty="0">
                <a:ea typeface="Calibri" panose="020F0502020204030204" pitchFamily="34" charset="0"/>
              </a:rPr>
              <a:t>COOPERATIVE ENGAGEMENTS</a:t>
            </a:r>
          </a:p>
          <a:p>
            <a:pPr algn="ctr"/>
            <a:r>
              <a:rPr lang="en-US" sz="900" b="1" dirty="0">
                <a:ea typeface="Calibri" panose="020F0502020204030204" pitchFamily="34" charset="0"/>
              </a:rPr>
              <a:t>MUTUAL LEARNING</a:t>
            </a:r>
          </a:p>
        </p:txBody>
      </p:sp>
      <p:sp>
        <p:nvSpPr>
          <p:cNvPr id="23" name="Textfeld 22">
            <a:extLst>
              <a:ext uri="{FF2B5EF4-FFF2-40B4-BE49-F238E27FC236}">
                <a16:creationId xmlns:a16="http://schemas.microsoft.com/office/drawing/2014/main" id="{D82F5D9B-0758-94B4-1BC6-3DEDAEE40A8A}"/>
              </a:ext>
            </a:extLst>
          </p:cNvPr>
          <p:cNvSpPr txBox="1"/>
          <p:nvPr/>
        </p:nvSpPr>
        <p:spPr>
          <a:xfrm>
            <a:off x="6950460" y="5752891"/>
            <a:ext cx="1361751" cy="369332"/>
          </a:xfrm>
          <a:prstGeom prst="rect">
            <a:avLst/>
          </a:prstGeom>
          <a:noFill/>
        </p:spPr>
        <p:txBody>
          <a:bodyPr wrap="square">
            <a:spAutoFit/>
          </a:bodyPr>
          <a:lstStyle/>
          <a:p>
            <a:pPr algn="ctr"/>
            <a:r>
              <a:rPr lang="en-US" sz="900" b="1" dirty="0">
                <a:ea typeface="Calibri" panose="020F0502020204030204" pitchFamily="34" charset="0"/>
              </a:rPr>
              <a:t>ACADEMIC FREEDOM </a:t>
            </a:r>
          </a:p>
          <a:p>
            <a:pPr algn="ctr"/>
            <a:r>
              <a:rPr lang="en-US" sz="900" b="1" dirty="0">
                <a:ea typeface="Calibri" panose="020F0502020204030204" pitchFamily="34" charset="0"/>
              </a:rPr>
              <a:t>AVAILABILITY OF DATA</a:t>
            </a:r>
          </a:p>
        </p:txBody>
      </p:sp>
      <p:sp>
        <p:nvSpPr>
          <p:cNvPr id="24" name="Textfeld 23">
            <a:extLst>
              <a:ext uri="{FF2B5EF4-FFF2-40B4-BE49-F238E27FC236}">
                <a16:creationId xmlns:a16="http://schemas.microsoft.com/office/drawing/2014/main" id="{DAA25D3B-49A3-2265-131E-94871184284F}"/>
              </a:ext>
            </a:extLst>
          </p:cNvPr>
          <p:cNvSpPr txBox="1"/>
          <p:nvPr/>
        </p:nvSpPr>
        <p:spPr>
          <a:xfrm>
            <a:off x="6681878" y="3199075"/>
            <a:ext cx="1361751" cy="369332"/>
          </a:xfrm>
          <a:prstGeom prst="rect">
            <a:avLst/>
          </a:prstGeom>
          <a:noFill/>
        </p:spPr>
        <p:txBody>
          <a:bodyPr wrap="square">
            <a:spAutoFit/>
          </a:bodyPr>
          <a:lstStyle/>
          <a:p>
            <a:pPr algn="ctr"/>
            <a:r>
              <a:rPr lang="en-US" sz="900" b="1" dirty="0">
                <a:ea typeface="Calibri" panose="020F0502020204030204" pitchFamily="34" charset="0"/>
              </a:rPr>
              <a:t>ALIGN WITH </a:t>
            </a:r>
          </a:p>
          <a:p>
            <a:pPr algn="ctr"/>
            <a:r>
              <a:rPr lang="en-US" sz="900" b="1" dirty="0">
                <a:ea typeface="Calibri" panose="020F0502020204030204" pitchFamily="34" charset="0"/>
              </a:rPr>
              <a:t>SOCIETAL NEEDS</a:t>
            </a:r>
          </a:p>
        </p:txBody>
      </p:sp>
      <p:sp>
        <p:nvSpPr>
          <p:cNvPr id="25" name="Textfeld 24">
            <a:extLst>
              <a:ext uri="{FF2B5EF4-FFF2-40B4-BE49-F238E27FC236}">
                <a16:creationId xmlns:a16="http://schemas.microsoft.com/office/drawing/2014/main" id="{89A69B6F-89C1-7461-A8AE-93741366A304}"/>
              </a:ext>
            </a:extLst>
          </p:cNvPr>
          <p:cNvSpPr txBox="1"/>
          <p:nvPr/>
        </p:nvSpPr>
        <p:spPr>
          <a:xfrm>
            <a:off x="8293361" y="6127315"/>
            <a:ext cx="1338220" cy="646331"/>
          </a:xfrm>
          <a:prstGeom prst="rect">
            <a:avLst/>
          </a:prstGeom>
          <a:noFill/>
        </p:spPr>
        <p:txBody>
          <a:bodyPr wrap="square">
            <a:spAutoFit/>
          </a:bodyPr>
          <a:lstStyle/>
          <a:p>
            <a:pPr algn="ctr"/>
            <a:r>
              <a:rPr lang="en-US" sz="900" b="1" dirty="0">
                <a:ea typeface="Calibri" panose="020F0502020204030204" pitchFamily="34" charset="0"/>
              </a:rPr>
              <a:t>CONTINUITY IN RESEARCH</a:t>
            </a:r>
          </a:p>
          <a:p>
            <a:pPr algn="ctr"/>
            <a:r>
              <a:rPr lang="en-US" sz="900" b="1" dirty="0">
                <a:ea typeface="Calibri" panose="020F0502020204030204" pitchFamily="34" charset="0"/>
              </a:rPr>
              <a:t>DIVERSE AND SUFFICIENT</a:t>
            </a:r>
          </a:p>
        </p:txBody>
      </p:sp>
      <p:sp>
        <p:nvSpPr>
          <p:cNvPr id="26" name="Textfeld 25">
            <a:extLst>
              <a:ext uri="{FF2B5EF4-FFF2-40B4-BE49-F238E27FC236}">
                <a16:creationId xmlns:a16="http://schemas.microsoft.com/office/drawing/2014/main" id="{E31B679D-6D41-471F-5E67-5F5A36D28EC7}"/>
              </a:ext>
            </a:extLst>
          </p:cNvPr>
          <p:cNvSpPr txBox="1"/>
          <p:nvPr/>
        </p:nvSpPr>
        <p:spPr>
          <a:xfrm>
            <a:off x="7102929" y="4705372"/>
            <a:ext cx="1256619" cy="507831"/>
          </a:xfrm>
          <a:prstGeom prst="rect">
            <a:avLst/>
          </a:prstGeom>
          <a:noFill/>
        </p:spPr>
        <p:txBody>
          <a:bodyPr wrap="square">
            <a:spAutoFit/>
          </a:bodyPr>
          <a:lstStyle/>
          <a:p>
            <a:pPr algn="ctr"/>
            <a:r>
              <a:rPr lang="en-US" sz="900" b="1" dirty="0">
                <a:ea typeface="Calibri" panose="020F0502020204030204" pitchFamily="34" charset="0"/>
              </a:rPr>
              <a:t>LONG TEMPORAL LONGITUDINAL STUDIES</a:t>
            </a:r>
          </a:p>
        </p:txBody>
      </p:sp>
      <p:sp>
        <p:nvSpPr>
          <p:cNvPr id="27" name="Textfeld 26">
            <a:extLst>
              <a:ext uri="{FF2B5EF4-FFF2-40B4-BE49-F238E27FC236}">
                <a16:creationId xmlns:a16="http://schemas.microsoft.com/office/drawing/2014/main" id="{E0089E6A-FA53-445D-1E27-2C5891E50E16}"/>
              </a:ext>
            </a:extLst>
          </p:cNvPr>
          <p:cNvSpPr txBox="1"/>
          <p:nvPr/>
        </p:nvSpPr>
        <p:spPr>
          <a:xfrm>
            <a:off x="7026818" y="6405800"/>
            <a:ext cx="1256619" cy="369332"/>
          </a:xfrm>
          <a:prstGeom prst="rect">
            <a:avLst/>
          </a:prstGeom>
          <a:noFill/>
        </p:spPr>
        <p:txBody>
          <a:bodyPr wrap="square">
            <a:spAutoFit/>
          </a:bodyPr>
          <a:lstStyle/>
          <a:p>
            <a:pPr algn="ctr"/>
            <a:r>
              <a:rPr lang="en-US" sz="900" b="1" dirty="0">
                <a:ea typeface="Calibri" panose="020F0502020204030204" pitchFamily="34" charset="0"/>
              </a:rPr>
              <a:t>SCOPE OF INVESTIGATIONS</a:t>
            </a:r>
          </a:p>
        </p:txBody>
      </p:sp>
      <p:sp>
        <p:nvSpPr>
          <p:cNvPr id="6" name="Rechteck 5">
            <a:extLst>
              <a:ext uri="{FF2B5EF4-FFF2-40B4-BE49-F238E27FC236}">
                <a16:creationId xmlns:a16="http://schemas.microsoft.com/office/drawing/2014/main" id="{20E66F64-C639-F672-1551-D6677C0CAC35}"/>
              </a:ext>
            </a:extLst>
          </p:cNvPr>
          <p:cNvSpPr/>
          <p:nvPr/>
        </p:nvSpPr>
        <p:spPr>
          <a:xfrm>
            <a:off x="2657474" y="0"/>
            <a:ext cx="3001881" cy="6858000"/>
          </a:xfrm>
          <a:prstGeom prst="rect">
            <a:avLst/>
          </a:prstGeom>
          <a:solidFill>
            <a:schemeClr val="accent2">
              <a:lumMod val="20000"/>
              <a:lumOff val="80000"/>
              <a:alpha val="44000"/>
            </a:schemeClr>
          </a:solidFill>
          <a:ln w="1143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28" name="Rechteck 27">
            <a:extLst>
              <a:ext uri="{FF2B5EF4-FFF2-40B4-BE49-F238E27FC236}">
                <a16:creationId xmlns:a16="http://schemas.microsoft.com/office/drawing/2014/main" id="{517211BD-7EEB-E082-7833-FAB0521EDBC1}"/>
              </a:ext>
            </a:extLst>
          </p:cNvPr>
          <p:cNvSpPr/>
          <p:nvPr/>
        </p:nvSpPr>
        <p:spPr>
          <a:xfrm>
            <a:off x="6681672" y="0"/>
            <a:ext cx="2842930" cy="6858000"/>
          </a:xfrm>
          <a:prstGeom prst="rect">
            <a:avLst/>
          </a:prstGeom>
          <a:solidFill>
            <a:schemeClr val="accent2">
              <a:lumMod val="20000"/>
              <a:lumOff val="80000"/>
              <a:alpha val="44000"/>
            </a:schemeClr>
          </a:solidFill>
          <a:ln w="1143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853335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06DE8407-3A0A-0BF9-47B0-CE6AD05F32AB}"/>
              </a:ext>
            </a:extLst>
          </p:cNvPr>
          <p:cNvPicPr>
            <a:picLocks noChangeAspect="1"/>
          </p:cNvPicPr>
          <p:nvPr/>
        </p:nvPicPr>
        <p:blipFill>
          <a:blip r:embed="rId2"/>
          <a:stretch>
            <a:fillRect/>
          </a:stretch>
        </p:blipFill>
        <p:spPr>
          <a:xfrm>
            <a:off x="10880435" y="6148104"/>
            <a:ext cx="1069709" cy="528270"/>
          </a:xfrm>
          <a:prstGeom prst="rect">
            <a:avLst/>
          </a:prstGeom>
          <a:ln>
            <a:solidFill>
              <a:schemeClr val="accent1"/>
            </a:solidFill>
          </a:ln>
        </p:spPr>
      </p:pic>
      <p:sp>
        <p:nvSpPr>
          <p:cNvPr id="4" name="Textfeld 3">
            <a:extLst>
              <a:ext uri="{FF2B5EF4-FFF2-40B4-BE49-F238E27FC236}">
                <a16:creationId xmlns:a16="http://schemas.microsoft.com/office/drawing/2014/main" id="{CF5F8757-224B-EEA1-AD6F-0C5DF2E4E9E4}"/>
              </a:ext>
            </a:extLst>
          </p:cNvPr>
          <p:cNvSpPr txBox="1"/>
          <p:nvPr/>
        </p:nvSpPr>
        <p:spPr>
          <a:xfrm>
            <a:off x="3305561" y="2446402"/>
            <a:ext cx="1547232" cy="461665"/>
          </a:xfrm>
          <a:prstGeom prst="rect">
            <a:avLst/>
          </a:prstGeom>
          <a:noFill/>
        </p:spPr>
        <p:txBody>
          <a:bodyPr wrap="square">
            <a:spAutoFit/>
          </a:bodyPr>
          <a:lstStyle/>
          <a:p>
            <a:pPr marL="228600" indent="-228600" algn="ctr">
              <a:buAutoNum type="arabicPeriod"/>
            </a:pPr>
            <a:r>
              <a:rPr lang="en-US" sz="800" dirty="0">
                <a:solidFill>
                  <a:schemeClr val="bg1"/>
                </a:solidFill>
              </a:rPr>
              <a:t>National bibliographic review </a:t>
            </a:r>
          </a:p>
          <a:p>
            <a:pPr marL="228600" indent="-228600" algn="ctr">
              <a:buAutoNum type="arabicPeriod"/>
            </a:pPr>
            <a:r>
              <a:rPr lang="en-US" sz="800" dirty="0">
                <a:solidFill>
                  <a:schemeClr val="bg1"/>
                </a:solidFill>
              </a:rPr>
              <a:t>Monitoring capability</a:t>
            </a:r>
            <a:endParaRPr lang="de-CH" sz="800" dirty="0">
              <a:solidFill>
                <a:schemeClr val="bg1"/>
              </a:solidFill>
            </a:endParaRPr>
          </a:p>
        </p:txBody>
      </p:sp>
      <p:sp>
        <p:nvSpPr>
          <p:cNvPr id="12" name="Textfeld 11">
            <a:extLst>
              <a:ext uri="{FF2B5EF4-FFF2-40B4-BE49-F238E27FC236}">
                <a16:creationId xmlns:a16="http://schemas.microsoft.com/office/drawing/2014/main" id="{C6320296-DA25-F359-FB29-2A86DD8DE784}"/>
              </a:ext>
            </a:extLst>
          </p:cNvPr>
          <p:cNvSpPr txBox="1"/>
          <p:nvPr/>
        </p:nvSpPr>
        <p:spPr>
          <a:xfrm>
            <a:off x="3536949" y="3557768"/>
            <a:ext cx="1315843" cy="338554"/>
          </a:xfrm>
          <a:prstGeom prst="rect">
            <a:avLst/>
          </a:prstGeom>
          <a:noFill/>
        </p:spPr>
        <p:txBody>
          <a:bodyPr wrap="square">
            <a:spAutoFit/>
          </a:bodyPr>
          <a:lstStyle/>
          <a:p>
            <a:pPr algn="ctr"/>
            <a:r>
              <a:rPr lang="en-US" sz="800" dirty="0">
                <a:solidFill>
                  <a:schemeClr val="bg1"/>
                </a:solidFill>
              </a:rPr>
              <a:t>Systematization </a:t>
            </a:r>
          </a:p>
          <a:p>
            <a:pPr algn="ctr"/>
            <a:r>
              <a:rPr lang="en-US" sz="800" dirty="0">
                <a:solidFill>
                  <a:schemeClr val="bg1"/>
                </a:solidFill>
              </a:rPr>
              <a:t>(Trans)National </a:t>
            </a:r>
            <a:endParaRPr lang="de-CH" sz="800" dirty="0">
              <a:solidFill>
                <a:schemeClr val="bg1"/>
              </a:solidFill>
            </a:endParaRPr>
          </a:p>
        </p:txBody>
      </p:sp>
      <p:sp>
        <p:nvSpPr>
          <p:cNvPr id="13" name="Textfeld 12">
            <a:extLst>
              <a:ext uri="{FF2B5EF4-FFF2-40B4-BE49-F238E27FC236}">
                <a16:creationId xmlns:a16="http://schemas.microsoft.com/office/drawing/2014/main" id="{28944642-D92B-5F95-7252-E3269E6629F9}"/>
              </a:ext>
            </a:extLst>
          </p:cNvPr>
          <p:cNvSpPr txBox="1"/>
          <p:nvPr/>
        </p:nvSpPr>
        <p:spPr>
          <a:xfrm>
            <a:off x="3426211" y="4325395"/>
            <a:ext cx="1547232" cy="338554"/>
          </a:xfrm>
          <a:prstGeom prst="rect">
            <a:avLst/>
          </a:prstGeom>
          <a:noFill/>
        </p:spPr>
        <p:txBody>
          <a:bodyPr wrap="square">
            <a:spAutoFit/>
          </a:bodyPr>
          <a:lstStyle/>
          <a:p>
            <a:pPr algn="ctr"/>
            <a:r>
              <a:rPr lang="de-CH" sz="800" dirty="0">
                <a:solidFill>
                  <a:schemeClr val="bg1"/>
                </a:solidFill>
              </a:rPr>
              <a:t>(Trans)National </a:t>
            </a:r>
          </a:p>
          <a:p>
            <a:pPr algn="ctr"/>
            <a:r>
              <a:rPr lang="de-CH" sz="800" dirty="0">
                <a:solidFill>
                  <a:schemeClr val="bg1"/>
                </a:solidFill>
              </a:rPr>
              <a:t>Reports</a:t>
            </a:r>
          </a:p>
        </p:txBody>
      </p:sp>
      <p:graphicFrame>
        <p:nvGraphicFramePr>
          <p:cNvPr id="19" name="Textfeld 2">
            <a:extLst>
              <a:ext uri="{FF2B5EF4-FFF2-40B4-BE49-F238E27FC236}">
                <a16:creationId xmlns:a16="http://schemas.microsoft.com/office/drawing/2014/main" id="{DDDFFA3F-66CC-5BDC-138B-CC4247B5DB04}"/>
              </a:ext>
            </a:extLst>
          </p:cNvPr>
          <p:cNvGraphicFramePr/>
          <p:nvPr>
            <p:extLst>
              <p:ext uri="{D42A27DB-BD31-4B8C-83A1-F6EECF244321}">
                <p14:modId xmlns:p14="http://schemas.microsoft.com/office/powerpoint/2010/main" val="1034110357"/>
              </p:ext>
            </p:extLst>
          </p:nvPr>
        </p:nvGraphicFramePr>
        <p:xfrm>
          <a:off x="0" y="276225"/>
          <a:ext cx="12192000" cy="63055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itle 1">
            <a:extLst>
              <a:ext uri="{FF2B5EF4-FFF2-40B4-BE49-F238E27FC236}">
                <a16:creationId xmlns:a16="http://schemas.microsoft.com/office/drawing/2014/main" id="{43A6FD7D-9A44-5F63-2913-1F58206144F6}"/>
              </a:ext>
            </a:extLst>
          </p:cNvPr>
          <p:cNvSpPr>
            <a:spLocks noGrp="1"/>
          </p:cNvSpPr>
          <p:nvPr>
            <p:ph type="title"/>
          </p:nvPr>
        </p:nvSpPr>
        <p:spPr>
          <a:xfrm>
            <a:off x="3536949" y="3024739"/>
            <a:ext cx="5052917" cy="925195"/>
          </a:xfrm>
        </p:spPr>
        <p:txBody>
          <a:bodyPr>
            <a:noAutofit/>
          </a:bodyPr>
          <a:lstStyle/>
          <a:p>
            <a:pPr algn="ctr"/>
            <a:r>
              <a:rPr lang="en-GB" sz="4000" b="1" dirty="0">
                <a:solidFill>
                  <a:schemeClr val="bg1"/>
                </a:solidFill>
                <a:highlight>
                  <a:srgbClr val="000000"/>
                </a:highlight>
                <a:latin typeface="Arial Nova Cond" panose="020B0506020202020204" pitchFamily="34" charset="0"/>
              </a:rPr>
              <a:t>CONCLUSION</a:t>
            </a:r>
            <a:endParaRPr lang="en-GB" sz="4000" b="1" dirty="0">
              <a:solidFill>
                <a:srgbClr val="0070C0"/>
              </a:solidFill>
              <a:latin typeface="Arial Nova Cond" panose="020B0506020202020204" pitchFamily="34" charset="0"/>
            </a:endParaRPr>
          </a:p>
        </p:txBody>
      </p:sp>
      <p:sp>
        <p:nvSpPr>
          <p:cNvPr id="2" name="Pfeil: nach rechts 1">
            <a:extLst>
              <a:ext uri="{FF2B5EF4-FFF2-40B4-BE49-F238E27FC236}">
                <a16:creationId xmlns:a16="http://schemas.microsoft.com/office/drawing/2014/main" id="{61A2317F-4D5E-9EF8-19EC-5208800DEE28}"/>
              </a:ext>
            </a:extLst>
          </p:cNvPr>
          <p:cNvSpPr/>
          <p:nvPr/>
        </p:nvSpPr>
        <p:spPr>
          <a:xfrm rot="5400000">
            <a:off x="4840209" y="288806"/>
            <a:ext cx="2511579" cy="2486419"/>
          </a:xfrm>
          <a:prstGeom prst="rightArrow">
            <a:avLst>
              <a:gd name="adj1" fmla="val 50000"/>
              <a:gd name="adj2" fmla="val 35241"/>
            </a:avLst>
          </a:prstGeom>
          <a:noFill/>
          <a:ln w="1016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3" name="Pfeil: nach rechts 2">
            <a:extLst>
              <a:ext uri="{FF2B5EF4-FFF2-40B4-BE49-F238E27FC236}">
                <a16:creationId xmlns:a16="http://schemas.microsoft.com/office/drawing/2014/main" id="{647FF37C-A0B8-F3CB-67AF-C0320D1C3F1F}"/>
              </a:ext>
            </a:extLst>
          </p:cNvPr>
          <p:cNvSpPr/>
          <p:nvPr/>
        </p:nvSpPr>
        <p:spPr>
          <a:xfrm rot="10800000">
            <a:off x="7630646" y="2177530"/>
            <a:ext cx="2511579" cy="2486419"/>
          </a:xfrm>
          <a:prstGeom prst="rightArrow">
            <a:avLst>
              <a:gd name="adj1" fmla="val 50000"/>
              <a:gd name="adj2" fmla="val 35241"/>
            </a:avLst>
          </a:prstGeom>
          <a:noFill/>
          <a:ln w="1016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7" name="Pfeil: nach rechts 6">
            <a:extLst>
              <a:ext uri="{FF2B5EF4-FFF2-40B4-BE49-F238E27FC236}">
                <a16:creationId xmlns:a16="http://schemas.microsoft.com/office/drawing/2014/main" id="{EE445148-C358-9892-4DC8-6A53C35B7009}"/>
              </a:ext>
            </a:extLst>
          </p:cNvPr>
          <p:cNvSpPr/>
          <p:nvPr/>
        </p:nvSpPr>
        <p:spPr>
          <a:xfrm>
            <a:off x="1883894" y="2177529"/>
            <a:ext cx="2511579" cy="2486419"/>
          </a:xfrm>
          <a:prstGeom prst="rightArrow">
            <a:avLst>
              <a:gd name="adj1" fmla="val 50000"/>
              <a:gd name="adj2" fmla="val 35241"/>
            </a:avLst>
          </a:prstGeom>
          <a:noFill/>
          <a:ln w="1016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
        <p:nvSpPr>
          <p:cNvPr id="8" name="Pfeil: nach rechts 7">
            <a:extLst>
              <a:ext uri="{FF2B5EF4-FFF2-40B4-BE49-F238E27FC236}">
                <a16:creationId xmlns:a16="http://schemas.microsoft.com/office/drawing/2014/main" id="{96E83DE9-A2E4-C225-1926-90417267F650}"/>
              </a:ext>
            </a:extLst>
          </p:cNvPr>
          <p:cNvSpPr/>
          <p:nvPr/>
        </p:nvSpPr>
        <p:spPr>
          <a:xfrm rot="16200000">
            <a:off x="4840208" y="4079186"/>
            <a:ext cx="2511579" cy="2486419"/>
          </a:xfrm>
          <a:prstGeom prst="rightArrow">
            <a:avLst>
              <a:gd name="adj1" fmla="val 50000"/>
              <a:gd name="adj2" fmla="val 35241"/>
            </a:avLst>
          </a:prstGeom>
          <a:noFill/>
          <a:ln w="1016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CH"/>
          </a:p>
        </p:txBody>
      </p:sp>
    </p:spTree>
    <p:extLst>
      <p:ext uri="{BB962C8B-B14F-4D97-AF65-F5344CB8AC3E}">
        <p14:creationId xmlns:p14="http://schemas.microsoft.com/office/powerpoint/2010/main" val="2064060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7" grpId="0" animBg="1"/>
      <p:bldP spid="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53B475F8-50AE-46A0-9943-B2B63183D5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2">
            <a:extLst>
              <a:ext uri="{FF2B5EF4-FFF2-40B4-BE49-F238E27FC236}">
                <a16:creationId xmlns:a16="http://schemas.microsoft.com/office/drawing/2014/main" id="{B49C8982-BC97-405F-FD63-3CE6FD49232A}"/>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203507" y="2668011"/>
            <a:ext cx="3532036" cy="559239"/>
          </a:xfrm>
          <a:prstGeom prst="rect">
            <a:avLst/>
          </a:prstGeom>
          <a:noFill/>
          <a:extLst>
            <a:ext uri="{909E8E84-426E-40DD-AFC4-6F175D3DCCD1}">
              <a14:hiddenFill xmlns:a14="http://schemas.microsoft.com/office/drawing/2010/main">
                <a:solidFill>
                  <a:srgbClr val="FFFFFF"/>
                </a:solidFill>
              </a14:hiddenFill>
            </a:ext>
          </a:extLst>
        </p:spPr>
      </p:pic>
      <p:sp>
        <p:nvSpPr>
          <p:cNvPr id="1033" name="sketch line">
            <a:extLst>
              <a:ext uri="{FF2B5EF4-FFF2-40B4-BE49-F238E27FC236}">
                <a16:creationId xmlns:a16="http://schemas.microsoft.com/office/drawing/2014/main" id="{75F6FDB4-2351-48C2-A863-2364A02343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38200" y="2315691"/>
            <a:ext cx="4343400" cy="18288"/>
          </a:xfrm>
          <a:custGeom>
            <a:avLst/>
            <a:gdLst>
              <a:gd name="connsiteX0" fmla="*/ 0 w 4343400"/>
              <a:gd name="connsiteY0" fmla="*/ 0 h 18288"/>
              <a:gd name="connsiteX1" fmla="*/ 577052 w 4343400"/>
              <a:gd name="connsiteY1" fmla="*/ 0 h 18288"/>
              <a:gd name="connsiteX2" fmla="*/ 1067235 w 4343400"/>
              <a:gd name="connsiteY2" fmla="*/ 0 h 18288"/>
              <a:gd name="connsiteX3" fmla="*/ 1600853 w 4343400"/>
              <a:gd name="connsiteY3" fmla="*/ 0 h 18288"/>
              <a:gd name="connsiteX4" fmla="*/ 2264773 w 4343400"/>
              <a:gd name="connsiteY4" fmla="*/ 0 h 18288"/>
              <a:gd name="connsiteX5" fmla="*/ 2841825 w 4343400"/>
              <a:gd name="connsiteY5" fmla="*/ 0 h 18288"/>
              <a:gd name="connsiteX6" fmla="*/ 3375442 w 4343400"/>
              <a:gd name="connsiteY6" fmla="*/ 0 h 18288"/>
              <a:gd name="connsiteX7" fmla="*/ 4343400 w 4343400"/>
              <a:gd name="connsiteY7" fmla="*/ 0 h 18288"/>
              <a:gd name="connsiteX8" fmla="*/ 4343400 w 4343400"/>
              <a:gd name="connsiteY8" fmla="*/ 18288 h 18288"/>
              <a:gd name="connsiteX9" fmla="*/ 3722914 w 4343400"/>
              <a:gd name="connsiteY9" fmla="*/ 18288 h 18288"/>
              <a:gd name="connsiteX10" fmla="*/ 3189297 w 4343400"/>
              <a:gd name="connsiteY10" fmla="*/ 18288 h 18288"/>
              <a:gd name="connsiteX11" fmla="*/ 2481943 w 4343400"/>
              <a:gd name="connsiteY11" fmla="*/ 18288 h 18288"/>
              <a:gd name="connsiteX12" fmla="*/ 1904891 w 4343400"/>
              <a:gd name="connsiteY12" fmla="*/ 18288 h 18288"/>
              <a:gd name="connsiteX13" fmla="*/ 1414707 w 4343400"/>
              <a:gd name="connsiteY13" fmla="*/ 18288 h 18288"/>
              <a:gd name="connsiteX14" fmla="*/ 750788 w 4343400"/>
              <a:gd name="connsiteY14" fmla="*/ 18288 h 18288"/>
              <a:gd name="connsiteX15" fmla="*/ 0 w 4343400"/>
              <a:gd name="connsiteY15" fmla="*/ 18288 h 18288"/>
              <a:gd name="connsiteX16" fmla="*/ 0 w 4343400"/>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343400" h="18288" fill="none" extrusionOk="0">
                <a:moveTo>
                  <a:pt x="0" y="0"/>
                </a:moveTo>
                <a:cubicBezTo>
                  <a:pt x="233209" y="-19550"/>
                  <a:pt x="330816" y="19068"/>
                  <a:pt x="577052" y="0"/>
                </a:cubicBezTo>
                <a:cubicBezTo>
                  <a:pt x="823288" y="-19068"/>
                  <a:pt x="875077" y="10360"/>
                  <a:pt x="1067235" y="0"/>
                </a:cubicBezTo>
                <a:cubicBezTo>
                  <a:pt x="1259393" y="-10360"/>
                  <a:pt x="1410699" y="2939"/>
                  <a:pt x="1600853" y="0"/>
                </a:cubicBezTo>
                <a:cubicBezTo>
                  <a:pt x="1791007" y="-2939"/>
                  <a:pt x="2101644" y="-26225"/>
                  <a:pt x="2264773" y="0"/>
                </a:cubicBezTo>
                <a:cubicBezTo>
                  <a:pt x="2427902" y="26225"/>
                  <a:pt x="2690426" y="-27726"/>
                  <a:pt x="2841825" y="0"/>
                </a:cubicBezTo>
                <a:cubicBezTo>
                  <a:pt x="2993224" y="27726"/>
                  <a:pt x="3172320" y="-18569"/>
                  <a:pt x="3375442" y="0"/>
                </a:cubicBezTo>
                <a:cubicBezTo>
                  <a:pt x="3578564" y="18569"/>
                  <a:pt x="4003119" y="21909"/>
                  <a:pt x="4343400" y="0"/>
                </a:cubicBezTo>
                <a:cubicBezTo>
                  <a:pt x="4343798" y="7429"/>
                  <a:pt x="4343380" y="10822"/>
                  <a:pt x="4343400" y="18288"/>
                </a:cubicBezTo>
                <a:cubicBezTo>
                  <a:pt x="4109047" y="14709"/>
                  <a:pt x="3996986" y="7919"/>
                  <a:pt x="3722914" y="18288"/>
                </a:cubicBezTo>
                <a:cubicBezTo>
                  <a:pt x="3448842" y="28657"/>
                  <a:pt x="3340973" y="29252"/>
                  <a:pt x="3189297" y="18288"/>
                </a:cubicBezTo>
                <a:cubicBezTo>
                  <a:pt x="3037621" y="7324"/>
                  <a:pt x="2636891" y="-9539"/>
                  <a:pt x="2481943" y="18288"/>
                </a:cubicBezTo>
                <a:cubicBezTo>
                  <a:pt x="2326995" y="46115"/>
                  <a:pt x="2131632" y="740"/>
                  <a:pt x="1904891" y="18288"/>
                </a:cubicBezTo>
                <a:cubicBezTo>
                  <a:pt x="1678150" y="35836"/>
                  <a:pt x="1575362" y="-3381"/>
                  <a:pt x="1414707" y="18288"/>
                </a:cubicBezTo>
                <a:cubicBezTo>
                  <a:pt x="1254052" y="39957"/>
                  <a:pt x="1051093" y="-335"/>
                  <a:pt x="750788" y="18288"/>
                </a:cubicBezTo>
                <a:cubicBezTo>
                  <a:pt x="450483" y="36911"/>
                  <a:pt x="293781" y="22900"/>
                  <a:pt x="0" y="18288"/>
                </a:cubicBezTo>
                <a:cubicBezTo>
                  <a:pt x="-591" y="13205"/>
                  <a:pt x="-663" y="6329"/>
                  <a:pt x="0" y="0"/>
                </a:cubicBezTo>
                <a:close/>
              </a:path>
              <a:path w="4343400" h="18288" stroke="0" extrusionOk="0">
                <a:moveTo>
                  <a:pt x="0" y="0"/>
                </a:moveTo>
                <a:cubicBezTo>
                  <a:pt x="212719" y="-28531"/>
                  <a:pt x="340561" y="-1164"/>
                  <a:pt x="577052" y="0"/>
                </a:cubicBezTo>
                <a:cubicBezTo>
                  <a:pt x="813543" y="1164"/>
                  <a:pt x="866967" y="-9376"/>
                  <a:pt x="1067235" y="0"/>
                </a:cubicBezTo>
                <a:cubicBezTo>
                  <a:pt x="1267503" y="9376"/>
                  <a:pt x="1485778" y="-20470"/>
                  <a:pt x="1774589" y="0"/>
                </a:cubicBezTo>
                <a:cubicBezTo>
                  <a:pt x="2063400" y="20470"/>
                  <a:pt x="2090152" y="-14502"/>
                  <a:pt x="2351641" y="0"/>
                </a:cubicBezTo>
                <a:cubicBezTo>
                  <a:pt x="2613130" y="14502"/>
                  <a:pt x="2802864" y="19125"/>
                  <a:pt x="2928693" y="0"/>
                </a:cubicBezTo>
                <a:cubicBezTo>
                  <a:pt x="3054522" y="-19125"/>
                  <a:pt x="3482611" y="-2038"/>
                  <a:pt x="3636046" y="0"/>
                </a:cubicBezTo>
                <a:cubicBezTo>
                  <a:pt x="3789481" y="2038"/>
                  <a:pt x="4012363" y="973"/>
                  <a:pt x="4343400" y="0"/>
                </a:cubicBezTo>
                <a:cubicBezTo>
                  <a:pt x="4342514" y="5429"/>
                  <a:pt x="4344221" y="14046"/>
                  <a:pt x="4343400" y="18288"/>
                </a:cubicBezTo>
                <a:cubicBezTo>
                  <a:pt x="4078870" y="-6138"/>
                  <a:pt x="4015967" y="29658"/>
                  <a:pt x="3809782" y="18288"/>
                </a:cubicBezTo>
                <a:cubicBezTo>
                  <a:pt x="3603597" y="6918"/>
                  <a:pt x="3495552" y="24439"/>
                  <a:pt x="3189297" y="18288"/>
                </a:cubicBezTo>
                <a:cubicBezTo>
                  <a:pt x="2883042" y="12137"/>
                  <a:pt x="2850610" y="32583"/>
                  <a:pt x="2568811" y="18288"/>
                </a:cubicBezTo>
                <a:cubicBezTo>
                  <a:pt x="2287012" y="3993"/>
                  <a:pt x="2279820" y="23580"/>
                  <a:pt x="1991759" y="18288"/>
                </a:cubicBezTo>
                <a:cubicBezTo>
                  <a:pt x="1703698" y="12996"/>
                  <a:pt x="1616455" y="23157"/>
                  <a:pt x="1284405" y="18288"/>
                </a:cubicBezTo>
                <a:cubicBezTo>
                  <a:pt x="952355" y="13419"/>
                  <a:pt x="783530" y="16053"/>
                  <a:pt x="577052" y="18288"/>
                </a:cubicBezTo>
                <a:cubicBezTo>
                  <a:pt x="370574" y="20523"/>
                  <a:pt x="173929" y="5195"/>
                  <a:pt x="0" y="18288"/>
                </a:cubicBezTo>
                <a:cubicBezTo>
                  <a:pt x="668" y="13665"/>
                  <a:pt x="578" y="5675"/>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AE6637D0-CCFC-3536-1E3A-B2A05A0CAEFB}"/>
              </a:ext>
            </a:extLst>
          </p:cNvPr>
          <p:cNvSpPr txBox="1">
            <a:spLocks/>
          </p:cNvSpPr>
          <p:nvPr/>
        </p:nvSpPr>
        <p:spPr>
          <a:xfrm>
            <a:off x="736289" y="2504898"/>
            <a:ext cx="7013810" cy="3672144"/>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4000" b="1" dirty="0"/>
              <a:t>Martín Oller Alonso </a:t>
            </a:r>
          </a:p>
          <a:p>
            <a:pPr marL="0" indent="0">
              <a:buNone/>
            </a:pPr>
            <a:r>
              <a:rPr lang="en-US" sz="1700" dirty="0"/>
              <a:t>Department of Sociology and Communication, University of Salamanca (USAL)</a:t>
            </a:r>
          </a:p>
          <a:p>
            <a:pPr marL="0" indent="0">
              <a:buNone/>
            </a:pPr>
            <a:r>
              <a:rPr lang="en-US" sz="1700" dirty="0"/>
              <a:t>Marie </a:t>
            </a:r>
            <a:r>
              <a:rPr lang="en-US" sz="1700" dirty="0" err="1"/>
              <a:t>Skłodowska</a:t>
            </a:r>
            <a:r>
              <a:rPr lang="en-US" sz="1700" dirty="0"/>
              <a:t>-Curie Actions-H2020-MSCA-COFUND-2020-USAL4EXCELLENCE-PROOPI-663</a:t>
            </a:r>
          </a:p>
          <a:p>
            <a:pPr marL="0" indent="0">
              <a:buNone/>
            </a:pPr>
            <a:r>
              <a:rPr lang="en-US" sz="1700" dirty="0"/>
              <a:t>COIN project - Countering Online </a:t>
            </a:r>
            <a:r>
              <a:rPr lang="en-US" sz="1700" dirty="0" err="1"/>
              <a:t>INtolerance</a:t>
            </a:r>
            <a:r>
              <a:rPr lang="en-US" sz="1700" dirty="0"/>
              <a:t> against especially vulnerable groups</a:t>
            </a:r>
          </a:p>
          <a:p>
            <a:pPr marL="0" indent="0">
              <a:buNone/>
            </a:pPr>
            <a:r>
              <a:rPr lang="en-US" sz="1700" dirty="0"/>
              <a:t>Member of OCA (</a:t>
            </a:r>
            <a:r>
              <a:rPr lang="en-US" sz="1700" dirty="0" err="1"/>
              <a:t>Observatorio</a:t>
            </a:r>
            <a:r>
              <a:rPr lang="en-US" sz="1700" dirty="0"/>
              <a:t> de </a:t>
            </a:r>
            <a:r>
              <a:rPr lang="en-US" sz="1700" dirty="0" err="1"/>
              <a:t>Contenidos</a:t>
            </a:r>
            <a:r>
              <a:rPr lang="en-US" sz="1700" dirty="0"/>
              <a:t> </a:t>
            </a:r>
            <a:r>
              <a:rPr lang="en-US" sz="1700" dirty="0" err="1"/>
              <a:t>Audiovisuales</a:t>
            </a:r>
            <a:r>
              <a:rPr lang="en-US" sz="1700" dirty="0"/>
              <a:t>) of USAL</a:t>
            </a:r>
          </a:p>
          <a:p>
            <a:pPr marL="0" indent="0">
              <a:buNone/>
            </a:pPr>
            <a:r>
              <a:rPr lang="en-US" sz="1700" b="1" dirty="0"/>
              <a:t>Member of the Italian Team in </a:t>
            </a:r>
            <a:r>
              <a:rPr lang="en-US" sz="1700" b="1" dirty="0" err="1"/>
              <a:t>MediaDelCom</a:t>
            </a:r>
            <a:r>
              <a:rPr lang="en-US" sz="1700" dirty="0"/>
              <a:t> </a:t>
            </a:r>
          </a:p>
          <a:p>
            <a:pPr marL="0" indent="0">
              <a:buNone/>
            </a:pPr>
            <a:r>
              <a:rPr lang="en-US" sz="1700" dirty="0"/>
              <a:t>Project leader of </a:t>
            </a:r>
            <a:r>
              <a:rPr lang="en-US" sz="1700" i="1" dirty="0"/>
              <a:t>Cultura </a:t>
            </a:r>
            <a:r>
              <a:rPr lang="en-US" sz="1700" i="1" dirty="0" err="1"/>
              <a:t>Periodística</a:t>
            </a:r>
            <a:r>
              <a:rPr lang="en-US" sz="1700" i="1" dirty="0"/>
              <a:t> (pre)</a:t>
            </a:r>
            <a:r>
              <a:rPr lang="en-US" sz="1700" i="1" dirty="0" err="1"/>
              <a:t>profesional</a:t>
            </a:r>
            <a:r>
              <a:rPr lang="en-US" sz="1700" i="1" dirty="0"/>
              <a:t> </a:t>
            </a:r>
            <a:r>
              <a:rPr lang="en-US" sz="1700" i="1" dirty="0" err="1"/>
              <a:t>en</a:t>
            </a:r>
            <a:r>
              <a:rPr lang="en-US" sz="1700" i="1" dirty="0"/>
              <a:t> Ecuador</a:t>
            </a:r>
          </a:p>
        </p:txBody>
      </p:sp>
      <p:pic>
        <p:nvPicPr>
          <p:cNvPr id="1026" name="Picture 2" descr="USAL Logo - símbolo, significado logotipo, historia, PNG">
            <a:extLst>
              <a:ext uri="{FF2B5EF4-FFF2-40B4-BE49-F238E27FC236}">
                <a16:creationId xmlns:a16="http://schemas.microsoft.com/office/drawing/2014/main" id="{009ADE22-9D3E-12F9-3761-BFD62E0A428A}"/>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8536053" y="3227250"/>
            <a:ext cx="3375392" cy="1890220"/>
          </a:xfrm>
          <a:prstGeom prst="rect">
            <a:avLst/>
          </a:prstGeom>
          <a:noFill/>
          <a:extLst>
            <a:ext uri="{909E8E84-426E-40DD-AFC4-6F175D3DCCD1}">
              <a14:hiddenFill xmlns:a14="http://schemas.microsoft.com/office/drawing/2010/main">
                <a:solidFill>
                  <a:srgbClr val="FFFFFF"/>
                </a:solidFill>
              </a14:hiddenFill>
            </a:ext>
          </a:extLst>
        </p:spPr>
      </p:pic>
      <p:pic>
        <p:nvPicPr>
          <p:cNvPr id="2" name="Grafik 1">
            <a:extLst>
              <a:ext uri="{FF2B5EF4-FFF2-40B4-BE49-F238E27FC236}">
                <a16:creationId xmlns:a16="http://schemas.microsoft.com/office/drawing/2014/main" id="{49F5CAD6-B98A-3FAF-A06B-075CD77070CD}"/>
              </a:ext>
            </a:extLst>
          </p:cNvPr>
          <p:cNvPicPr>
            <a:picLocks noChangeAspect="1"/>
          </p:cNvPicPr>
          <p:nvPr/>
        </p:nvPicPr>
        <p:blipFill>
          <a:blip r:embed="rId4"/>
          <a:stretch>
            <a:fillRect/>
          </a:stretch>
        </p:blipFill>
        <p:spPr>
          <a:xfrm>
            <a:off x="8303677" y="4886739"/>
            <a:ext cx="3530309" cy="1747503"/>
          </a:xfrm>
          <a:prstGeom prst="rect">
            <a:avLst/>
          </a:prstGeom>
        </p:spPr>
      </p:pic>
      <p:sp>
        <p:nvSpPr>
          <p:cNvPr id="6" name="Textfeld 5">
            <a:extLst>
              <a:ext uri="{FF2B5EF4-FFF2-40B4-BE49-F238E27FC236}">
                <a16:creationId xmlns:a16="http://schemas.microsoft.com/office/drawing/2014/main" id="{916FD2E4-4F49-448F-52A9-4524C228EA49}"/>
              </a:ext>
            </a:extLst>
          </p:cNvPr>
          <p:cNvSpPr txBox="1"/>
          <p:nvPr/>
        </p:nvSpPr>
        <p:spPr>
          <a:xfrm>
            <a:off x="2767848" y="695836"/>
            <a:ext cx="5046279" cy="1200329"/>
          </a:xfrm>
          <a:prstGeom prst="rect">
            <a:avLst/>
          </a:prstGeom>
          <a:noFill/>
        </p:spPr>
        <p:txBody>
          <a:bodyPr wrap="square">
            <a:spAutoFit/>
          </a:bodyPr>
          <a:lstStyle/>
          <a:p>
            <a:r>
              <a:rPr lang="en-US" dirty="0"/>
              <a:t>MEDIADELCOM project was funded by the Research and Innovation Program Horizon 2020 of the European Union within the framework of the Fund under grant agreement No. 101004811.</a:t>
            </a:r>
            <a:endParaRPr lang="de-CH" dirty="0"/>
          </a:p>
        </p:txBody>
      </p:sp>
      <p:pic>
        <p:nvPicPr>
          <p:cNvPr id="7" name="Picture 2" descr="Bandera europea svg, angustiado bandera de la UE svg, Bandera de la Unión  Europea svg, bandera">
            <a:extLst>
              <a:ext uri="{FF2B5EF4-FFF2-40B4-BE49-F238E27FC236}">
                <a16:creationId xmlns:a16="http://schemas.microsoft.com/office/drawing/2014/main" id="{84CED286-8762-4844-8F42-E453CDBF107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2755" y="224439"/>
            <a:ext cx="2143125" cy="214312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05669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1424</Words>
  <Application>Microsoft Office PowerPoint</Application>
  <PresentationFormat>Breitbild</PresentationFormat>
  <Paragraphs>191</Paragraphs>
  <Slides>10</Slides>
  <Notes>1</Notes>
  <HiddenSlides>0</HiddenSlides>
  <MMClips>0</MMClips>
  <ScaleCrop>false</ScaleCrop>
  <HeadingPairs>
    <vt:vector size="6" baseType="variant">
      <vt:variant>
        <vt:lpstr>Verwendete Schriftarten</vt:lpstr>
      </vt:variant>
      <vt:variant>
        <vt:i4>7</vt:i4>
      </vt:variant>
      <vt:variant>
        <vt:lpstr>Design</vt:lpstr>
      </vt:variant>
      <vt:variant>
        <vt:i4>1</vt:i4>
      </vt:variant>
      <vt:variant>
        <vt:lpstr>Folientitel</vt:lpstr>
      </vt:variant>
      <vt:variant>
        <vt:i4>10</vt:i4>
      </vt:variant>
    </vt:vector>
  </HeadingPairs>
  <TitlesOfParts>
    <vt:vector size="18" baseType="lpstr">
      <vt:lpstr>Aptos</vt:lpstr>
      <vt:lpstr>Arial</vt:lpstr>
      <vt:lpstr>Arial Nova Cond</vt:lpstr>
      <vt:lpstr>Calibri</vt:lpstr>
      <vt:lpstr>Calibri Light</vt:lpstr>
      <vt:lpstr>Manrope Var</vt:lpstr>
      <vt:lpstr>Times New Roman</vt:lpstr>
      <vt:lpstr>Office Theme</vt:lpstr>
      <vt:lpstr>Monitoring mediascapes: Diachronic comparative meta-analysis of deliberative communication in the European Union. Risks and Opportunities   </vt:lpstr>
      <vt:lpstr>PowerPoint-Präsentation</vt:lpstr>
      <vt:lpstr>METHOD OF DIACHRONIC COMPARATIVE META-ANALYSIS FOR THE MONITORING CAPABILITIES OF DELIBERATIVE COMMUNICATION</vt:lpstr>
      <vt:lpstr> Method of diachronic comparative  meta-analysis for the monitoring capabilities of deliberative communication </vt:lpstr>
      <vt:lpstr>ORGANIC MULTILEVEL MODEL 2.0</vt:lpstr>
      <vt:lpstr>ORGANIC MULTILEVEL MODEL 2.0 (OMM2)</vt:lpstr>
      <vt:lpstr>DIACHRONIC DEVELOPMENT  What are the potential risks and opportunities associated with meta-analysis of deliberative communication in the European Union?</vt:lpstr>
      <vt:lpstr>PowerPoint-Präsentation</vt:lpstr>
      <vt:lpstr>CONCLUSION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Deliberative Communication and Democratic Society: The Media related Risks and Opportunities as the Interaction of Agents</dc:title>
  <dc:creator>Halliki Harro-Loit</dc:creator>
  <cp:lastModifiedBy>Martin Oller Alonso</cp:lastModifiedBy>
  <cp:revision>14</cp:revision>
  <dcterms:created xsi:type="dcterms:W3CDTF">2023-05-22T09:14:42Z</dcterms:created>
  <dcterms:modified xsi:type="dcterms:W3CDTF">2024-01-25T08:08:31Z</dcterms:modified>
</cp:coreProperties>
</file>